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9" r:id="rId17"/>
    <p:sldId id="280" r:id="rId18"/>
    <p:sldId id="273" r:id="rId19"/>
    <p:sldId id="274" r:id="rId20"/>
    <p:sldId id="276" r:id="rId21"/>
    <p:sldId id="277" r:id="rId22"/>
    <p:sldId id="278" r:id="rId23"/>
    <p:sldId id="281" r:id="rId24"/>
    <p:sldId id="282" r:id="rId25"/>
    <p:sldId id="283" r:id="rId26"/>
    <p:sldId id="284" r:id="rId27"/>
    <p:sldId id="285" r:id="rId28"/>
    <p:sldId id="286" r:id="rId29"/>
    <p:sldId id="287" r:id="rId30"/>
    <p:sldId id="288" r:id="rId31"/>
    <p:sldId id="298" r:id="rId32"/>
    <p:sldId id="295" r:id="rId33"/>
    <p:sldId id="296" r:id="rId34"/>
    <p:sldId id="297" r:id="rId35"/>
    <p:sldId id="289" r:id="rId36"/>
    <p:sldId id="290" r:id="rId37"/>
    <p:sldId id="291" r:id="rId38"/>
    <p:sldId id="292" r:id="rId39"/>
    <p:sldId id="293" r:id="rId40"/>
    <p:sldId id="294" r:id="rId41"/>
  </p:sldIdLst>
  <p:sldSz cx="9144000" cy="6858000" type="screen4x3"/>
  <p:notesSz cx="6858000" cy="9144000"/>
  <p:defaultTextStyle>
    <a:defPPr>
      <a:defRPr lang="en-US"/>
    </a:defPPr>
    <a:lvl1pPr marL="0" algn="l" defTabSz="81632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408164" algn="l" defTabSz="81632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816327" algn="l" defTabSz="81632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224490" algn="l" defTabSz="81632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1632654" algn="l" defTabSz="81632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2040817" algn="l" defTabSz="81632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2448980" algn="l" defTabSz="81632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2857144" algn="l" defTabSz="81632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3265307" algn="l" defTabSz="81632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424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654" autoAdjust="0"/>
    <p:restoredTop sz="99346" autoAdjust="0"/>
  </p:normalViewPr>
  <p:slideViewPr>
    <p:cSldViewPr>
      <p:cViewPr>
        <p:scale>
          <a:sx n="80" d="100"/>
          <a:sy n="80" d="100"/>
        </p:scale>
        <p:origin x="-1368" y="6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8788E4C-B408-401C-867D-9CD09D831B8F}" type="doc">
      <dgm:prSet loTypeId="urn:microsoft.com/office/officeart/2005/8/layout/pyramid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CA"/>
        </a:p>
      </dgm:t>
    </dgm:pt>
    <dgm:pt modelId="{D16E9679-9BA3-43AC-8309-2B8BD01ED00D}">
      <dgm:prSet phldrT="[Text]"/>
      <dgm:spPr/>
      <dgm:t>
        <a:bodyPr/>
        <a:lstStyle/>
        <a:p>
          <a:r>
            <a:rPr lang="en-US" dirty="0" smtClean="0"/>
            <a:t>Technical Design</a:t>
          </a:r>
          <a:endParaRPr lang="en-CA" dirty="0"/>
        </a:p>
      </dgm:t>
    </dgm:pt>
    <dgm:pt modelId="{69CE69F3-EB6E-4732-B0D7-5C012AA8F4B7}" type="parTrans" cxnId="{EB3B0F2F-3DC6-4A70-B4BC-DB6C32AED74B}">
      <dgm:prSet/>
      <dgm:spPr/>
      <dgm:t>
        <a:bodyPr/>
        <a:lstStyle/>
        <a:p>
          <a:endParaRPr lang="en-CA"/>
        </a:p>
      </dgm:t>
    </dgm:pt>
    <dgm:pt modelId="{7B22F9E5-4212-41C3-A169-B8FD89F82037}" type="sibTrans" cxnId="{EB3B0F2F-3DC6-4A70-B4BC-DB6C32AED74B}">
      <dgm:prSet/>
      <dgm:spPr/>
      <dgm:t>
        <a:bodyPr/>
        <a:lstStyle/>
        <a:p>
          <a:endParaRPr lang="en-CA"/>
        </a:p>
      </dgm:t>
    </dgm:pt>
    <dgm:pt modelId="{BC131223-7343-456B-9A9A-86A1783E58B4}">
      <dgm:prSet phldrT="[Text]"/>
      <dgm:spPr/>
      <dgm:t>
        <a:bodyPr/>
        <a:lstStyle/>
        <a:p>
          <a:r>
            <a:rPr lang="en-US" dirty="0" smtClean="0"/>
            <a:t>Drive Train</a:t>
          </a:r>
          <a:endParaRPr lang="en-CA" dirty="0"/>
        </a:p>
      </dgm:t>
    </dgm:pt>
    <dgm:pt modelId="{02388DCB-A14E-470E-8090-5764F7CFF5DF}" type="parTrans" cxnId="{C429E010-51AB-4A77-A3FB-711F6DB0C049}">
      <dgm:prSet/>
      <dgm:spPr/>
      <dgm:t>
        <a:bodyPr/>
        <a:lstStyle/>
        <a:p>
          <a:endParaRPr lang="en-CA"/>
        </a:p>
      </dgm:t>
    </dgm:pt>
    <dgm:pt modelId="{BBC58AAE-4BC6-4D00-ACE4-7985E188834F}" type="sibTrans" cxnId="{C429E010-51AB-4A77-A3FB-711F6DB0C049}">
      <dgm:prSet/>
      <dgm:spPr/>
      <dgm:t>
        <a:bodyPr/>
        <a:lstStyle/>
        <a:p>
          <a:endParaRPr lang="en-CA"/>
        </a:p>
      </dgm:t>
    </dgm:pt>
    <dgm:pt modelId="{173734FE-AC66-43F4-86F6-66614095C14D}">
      <dgm:prSet phldrT="[Text]"/>
      <dgm:spPr/>
      <dgm:t>
        <a:bodyPr/>
        <a:lstStyle/>
        <a:p>
          <a:r>
            <a:rPr lang="en-US" dirty="0" smtClean="0"/>
            <a:t>Exterior Design</a:t>
          </a:r>
          <a:endParaRPr lang="en-CA" dirty="0"/>
        </a:p>
      </dgm:t>
    </dgm:pt>
    <dgm:pt modelId="{D6D13651-988C-4721-B3CE-7D6549760721}" type="parTrans" cxnId="{466CCCC9-6883-4496-A577-3D311E7E88FC}">
      <dgm:prSet/>
      <dgm:spPr/>
      <dgm:t>
        <a:bodyPr/>
        <a:lstStyle/>
        <a:p>
          <a:endParaRPr lang="en-CA"/>
        </a:p>
      </dgm:t>
    </dgm:pt>
    <dgm:pt modelId="{E65A4D94-D3BF-48B4-A4DE-5C5DBC4EAEDF}" type="sibTrans" cxnId="{466CCCC9-6883-4496-A577-3D311E7E88FC}">
      <dgm:prSet/>
      <dgm:spPr/>
      <dgm:t>
        <a:bodyPr/>
        <a:lstStyle/>
        <a:p>
          <a:endParaRPr lang="en-CA"/>
        </a:p>
      </dgm:t>
    </dgm:pt>
    <dgm:pt modelId="{9F2DD84A-42FA-48ED-ACEA-8899691309EC}">
      <dgm:prSet phldrT="[Text]"/>
      <dgm:spPr/>
      <dgm:t>
        <a:bodyPr/>
        <a:lstStyle/>
        <a:p>
          <a:r>
            <a:rPr lang="en-US" dirty="0" smtClean="0"/>
            <a:t>Levitation</a:t>
          </a:r>
          <a:endParaRPr lang="en-CA" dirty="0"/>
        </a:p>
      </dgm:t>
    </dgm:pt>
    <dgm:pt modelId="{A82A766A-32E8-4556-A94B-5F06EBA31C39}" type="parTrans" cxnId="{1A60B12B-935D-4A6A-8373-DFBB7F75DE5C}">
      <dgm:prSet/>
      <dgm:spPr/>
      <dgm:t>
        <a:bodyPr/>
        <a:lstStyle/>
        <a:p>
          <a:endParaRPr lang="en-CA"/>
        </a:p>
      </dgm:t>
    </dgm:pt>
    <dgm:pt modelId="{E7E8EFF1-B6A3-472C-9338-CE37C81F3C08}" type="sibTrans" cxnId="{1A60B12B-935D-4A6A-8373-DFBB7F75DE5C}">
      <dgm:prSet/>
      <dgm:spPr/>
      <dgm:t>
        <a:bodyPr/>
        <a:lstStyle/>
        <a:p>
          <a:endParaRPr lang="en-CA"/>
        </a:p>
      </dgm:t>
    </dgm:pt>
    <dgm:pt modelId="{AC887F13-208A-46C0-8895-F229F42A36A2}">
      <dgm:prSet phldrT="[Text]"/>
      <dgm:spPr/>
      <dgm:t>
        <a:bodyPr/>
        <a:lstStyle/>
        <a:p>
          <a:r>
            <a:rPr lang="en-US" dirty="0" smtClean="0"/>
            <a:t>Pod Body Design</a:t>
          </a:r>
          <a:endParaRPr lang="en-CA" dirty="0"/>
        </a:p>
      </dgm:t>
    </dgm:pt>
    <dgm:pt modelId="{386C9AC3-AFA4-4643-B9CD-19ADDF11E92C}" type="parTrans" cxnId="{C6D50E01-BB2C-4820-9118-F2BB00C9C2DF}">
      <dgm:prSet/>
      <dgm:spPr/>
      <dgm:t>
        <a:bodyPr/>
        <a:lstStyle/>
        <a:p>
          <a:endParaRPr lang="en-CA"/>
        </a:p>
      </dgm:t>
    </dgm:pt>
    <dgm:pt modelId="{7D998DC8-435F-4C2D-895C-4B1A01C26C36}" type="sibTrans" cxnId="{C6D50E01-BB2C-4820-9118-F2BB00C9C2DF}">
      <dgm:prSet/>
      <dgm:spPr/>
      <dgm:t>
        <a:bodyPr/>
        <a:lstStyle/>
        <a:p>
          <a:endParaRPr lang="en-CA"/>
        </a:p>
      </dgm:t>
    </dgm:pt>
    <dgm:pt modelId="{3D099208-8F19-4A02-B3F2-CC06B11125E6}">
      <dgm:prSet phldrT="[Text]"/>
      <dgm:spPr/>
      <dgm:t>
        <a:bodyPr/>
        <a:lstStyle/>
        <a:p>
          <a:r>
            <a:rPr lang="en-US" dirty="0" smtClean="0"/>
            <a:t>Embedded System</a:t>
          </a:r>
          <a:endParaRPr lang="en-CA" dirty="0"/>
        </a:p>
      </dgm:t>
    </dgm:pt>
    <dgm:pt modelId="{97F2D4D9-78C9-4ABC-AB60-746E9FD1681E}" type="parTrans" cxnId="{A5F25718-1DE7-4D34-9970-4FF161C81EB8}">
      <dgm:prSet/>
      <dgm:spPr/>
      <dgm:t>
        <a:bodyPr/>
        <a:lstStyle/>
        <a:p>
          <a:endParaRPr lang="en-CA"/>
        </a:p>
      </dgm:t>
    </dgm:pt>
    <dgm:pt modelId="{01F9B28F-37AD-4FE3-B1C7-ADE5EBC5457C}" type="sibTrans" cxnId="{A5F25718-1DE7-4D34-9970-4FF161C81EB8}">
      <dgm:prSet/>
      <dgm:spPr/>
      <dgm:t>
        <a:bodyPr/>
        <a:lstStyle/>
        <a:p>
          <a:endParaRPr lang="en-CA"/>
        </a:p>
      </dgm:t>
    </dgm:pt>
    <dgm:pt modelId="{FEAF7A02-CE8F-4C99-829F-317D896DE2E3}">
      <dgm:prSet phldrT="[Text]"/>
      <dgm:spPr/>
      <dgm:t>
        <a:bodyPr/>
        <a:lstStyle/>
        <a:p>
          <a:r>
            <a:rPr lang="en-US" dirty="0" smtClean="0"/>
            <a:t>Braking</a:t>
          </a:r>
          <a:endParaRPr lang="en-CA" dirty="0"/>
        </a:p>
      </dgm:t>
    </dgm:pt>
    <dgm:pt modelId="{49DA9AB2-02DC-4BCD-9516-3A4DD49CCB9F}" type="parTrans" cxnId="{CDBE1F81-E5FA-488E-8F8D-9FAE27F7787C}">
      <dgm:prSet/>
      <dgm:spPr/>
      <dgm:t>
        <a:bodyPr/>
        <a:lstStyle/>
        <a:p>
          <a:endParaRPr lang="en-CA"/>
        </a:p>
      </dgm:t>
    </dgm:pt>
    <dgm:pt modelId="{0BC0EFB7-AF77-4579-9F40-53C16135A3E2}" type="sibTrans" cxnId="{CDBE1F81-E5FA-488E-8F8D-9FAE27F7787C}">
      <dgm:prSet/>
      <dgm:spPr/>
      <dgm:t>
        <a:bodyPr/>
        <a:lstStyle/>
        <a:p>
          <a:endParaRPr lang="en-CA"/>
        </a:p>
      </dgm:t>
    </dgm:pt>
    <dgm:pt modelId="{AE69AFEB-DB71-474F-AF7A-B8273353DF15}">
      <dgm:prSet phldrT="[Text]"/>
      <dgm:spPr/>
      <dgm:t>
        <a:bodyPr/>
        <a:lstStyle/>
        <a:p>
          <a:r>
            <a:rPr lang="en-US" dirty="0" smtClean="0"/>
            <a:t>Thermal Analysis</a:t>
          </a:r>
          <a:endParaRPr lang="en-CA" dirty="0"/>
        </a:p>
      </dgm:t>
    </dgm:pt>
    <dgm:pt modelId="{B3E0E6DC-6487-4140-832D-E71A6A2447FD}" type="parTrans" cxnId="{E48B67C4-9963-4114-BE10-9BE04064A6A0}">
      <dgm:prSet/>
      <dgm:spPr/>
      <dgm:t>
        <a:bodyPr/>
        <a:lstStyle/>
        <a:p>
          <a:endParaRPr lang="en-CA"/>
        </a:p>
      </dgm:t>
    </dgm:pt>
    <dgm:pt modelId="{1EEB3409-9FA8-429E-9044-B5C846C5FE65}" type="sibTrans" cxnId="{E48B67C4-9963-4114-BE10-9BE04064A6A0}">
      <dgm:prSet/>
      <dgm:spPr/>
      <dgm:t>
        <a:bodyPr/>
        <a:lstStyle/>
        <a:p>
          <a:endParaRPr lang="en-CA"/>
        </a:p>
      </dgm:t>
    </dgm:pt>
    <dgm:pt modelId="{5AD4C79C-B8A6-48E7-8FF0-D826A2911D94}">
      <dgm:prSet phldrT="[Text]"/>
      <dgm:spPr/>
      <dgm:t>
        <a:bodyPr/>
        <a:lstStyle/>
        <a:p>
          <a:r>
            <a:rPr lang="en-US" dirty="0" smtClean="0"/>
            <a:t>Interior &amp; Vibration</a:t>
          </a:r>
          <a:endParaRPr lang="en-CA" dirty="0"/>
        </a:p>
      </dgm:t>
    </dgm:pt>
    <dgm:pt modelId="{718C75EB-8487-445D-81BD-E7DB57E30329}" type="parTrans" cxnId="{5D3C5E37-CC34-477F-B2AC-AC91AF139925}">
      <dgm:prSet/>
      <dgm:spPr/>
      <dgm:t>
        <a:bodyPr/>
        <a:lstStyle/>
        <a:p>
          <a:endParaRPr lang="en-CA"/>
        </a:p>
      </dgm:t>
    </dgm:pt>
    <dgm:pt modelId="{B22AEB3B-6400-4302-94ED-56C0F23322B4}" type="sibTrans" cxnId="{5D3C5E37-CC34-477F-B2AC-AC91AF139925}">
      <dgm:prSet/>
      <dgm:spPr/>
      <dgm:t>
        <a:bodyPr/>
        <a:lstStyle/>
        <a:p>
          <a:endParaRPr lang="en-CA"/>
        </a:p>
      </dgm:t>
    </dgm:pt>
    <dgm:pt modelId="{50FAD7EA-82F0-4472-8074-CA3E7786FEF7}">
      <dgm:prSet phldrT="[Text]"/>
      <dgm:spPr/>
      <dgm:t>
        <a:bodyPr/>
        <a:lstStyle/>
        <a:p>
          <a:r>
            <a:rPr lang="en-US" dirty="0" smtClean="0"/>
            <a:t>Battery</a:t>
          </a:r>
          <a:endParaRPr lang="en-CA" dirty="0"/>
        </a:p>
      </dgm:t>
    </dgm:pt>
    <dgm:pt modelId="{D248AF5F-8F5B-4BB8-B399-8AB7F59B86B0}" type="parTrans" cxnId="{2F96930F-FE2D-4BF7-AB94-FCF5CDD97F2C}">
      <dgm:prSet/>
      <dgm:spPr/>
      <dgm:t>
        <a:bodyPr/>
        <a:lstStyle/>
        <a:p>
          <a:endParaRPr lang="en-CA"/>
        </a:p>
      </dgm:t>
    </dgm:pt>
    <dgm:pt modelId="{71F04218-DE7C-4AAA-9372-950C645F2D04}" type="sibTrans" cxnId="{2F96930F-FE2D-4BF7-AB94-FCF5CDD97F2C}">
      <dgm:prSet/>
      <dgm:spPr/>
      <dgm:t>
        <a:bodyPr/>
        <a:lstStyle/>
        <a:p>
          <a:endParaRPr lang="en-CA"/>
        </a:p>
      </dgm:t>
    </dgm:pt>
    <dgm:pt modelId="{098123E1-DA8E-4E1C-B291-BA001A1CD210}">
      <dgm:prSet phldrT="[Text]"/>
      <dgm:spPr/>
      <dgm:t>
        <a:bodyPr/>
        <a:lstStyle/>
        <a:p>
          <a:r>
            <a:rPr lang="en-US" dirty="0" smtClean="0"/>
            <a:t>Industrial Design</a:t>
          </a:r>
          <a:endParaRPr lang="en-CA" dirty="0"/>
        </a:p>
      </dgm:t>
    </dgm:pt>
    <dgm:pt modelId="{3732D12A-118A-4316-A561-681AEB76E413}" type="parTrans" cxnId="{2C49520B-680E-47E2-92B9-59D9D2A1A285}">
      <dgm:prSet/>
      <dgm:spPr/>
      <dgm:t>
        <a:bodyPr/>
        <a:lstStyle/>
        <a:p>
          <a:endParaRPr lang="en-CA"/>
        </a:p>
      </dgm:t>
    </dgm:pt>
    <dgm:pt modelId="{3ED8CFF9-6B03-4A7D-A8B4-AE6292A9B3AE}" type="sibTrans" cxnId="{2C49520B-680E-47E2-92B9-59D9D2A1A285}">
      <dgm:prSet/>
      <dgm:spPr/>
      <dgm:t>
        <a:bodyPr/>
        <a:lstStyle/>
        <a:p>
          <a:endParaRPr lang="en-CA"/>
        </a:p>
      </dgm:t>
    </dgm:pt>
    <dgm:pt modelId="{0311DFB6-FEB0-45E0-B3E0-BDC2AB0C05C3}">
      <dgm:prSet phldrT="[Text]"/>
      <dgm:spPr/>
      <dgm:t>
        <a:bodyPr/>
        <a:lstStyle/>
        <a:p>
          <a:r>
            <a:rPr lang="en-US" dirty="0" smtClean="0"/>
            <a:t>Safety</a:t>
          </a:r>
          <a:endParaRPr lang="en-CA" dirty="0"/>
        </a:p>
      </dgm:t>
    </dgm:pt>
    <dgm:pt modelId="{1E7B4E52-CF05-4BBC-BE03-76BDC84299E3}" type="parTrans" cxnId="{89BF9260-3114-4840-92D3-2C6656AB26EE}">
      <dgm:prSet/>
      <dgm:spPr/>
      <dgm:t>
        <a:bodyPr/>
        <a:lstStyle/>
        <a:p>
          <a:endParaRPr lang="en-CA"/>
        </a:p>
      </dgm:t>
    </dgm:pt>
    <dgm:pt modelId="{EC0DE650-CBA0-4CEE-9620-7C873F875226}" type="sibTrans" cxnId="{89BF9260-3114-4840-92D3-2C6656AB26EE}">
      <dgm:prSet/>
      <dgm:spPr/>
      <dgm:t>
        <a:bodyPr/>
        <a:lstStyle/>
        <a:p>
          <a:endParaRPr lang="en-CA"/>
        </a:p>
      </dgm:t>
    </dgm:pt>
    <dgm:pt modelId="{D201BB5E-2E15-4620-919A-FE8196DEA286}">
      <dgm:prSet phldrT="[Text]"/>
      <dgm:spPr/>
      <dgm:t>
        <a:bodyPr/>
        <a:lstStyle/>
        <a:p>
          <a:r>
            <a:rPr lang="en-US" dirty="0" smtClean="0"/>
            <a:t>Management</a:t>
          </a:r>
          <a:endParaRPr lang="en-CA" dirty="0"/>
        </a:p>
      </dgm:t>
    </dgm:pt>
    <dgm:pt modelId="{9CB1E2B2-6576-4275-A701-BD2156265CAA}" type="parTrans" cxnId="{7631D52E-F34E-4A8E-8254-7ABAE00C97AE}">
      <dgm:prSet/>
      <dgm:spPr/>
      <dgm:t>
        <a:bodyPr/>
        <a:lstStyle/>
        <a:p>
          <a:endParaRPr lang="en-CA"/>
        </a:p>
      </dgm:t>
    </dgm:pt>
    <dgm:pt modelId="{17E38EFE-8521-4E9D-BF1D-3C4538D5FE38}" type="sibTrans" cxnId="{7631D52E-F34E-4A8E-8254-7ABAE00C97AE}">
      <dgm:prSet/>
      <dgm:spPr/>
      <dgm:t>
        <a:bodyPr/>
        <a:lstStyle/>
        <a:p>
          <a:endParaRPr lang="en-CA"/>
        </a:p>
      </dgm:t>
    </dgm:pt>
    <dgm:pt modelId="{4329367C-CC0A-4D4B-A398-C624E1D714D1}" type="pres">
      <dgm:prSet presAssocID="{68788E4C-B408-401C-867D-9CD09D831B8F}" presName="compositeShape" presStyleCnt="0">
        <dgm:presLayoutVars>
          <dgm:dir/>
          <dgm:resizeHandles/>
        </dgm:presLayoutVars>
      </dgm:prSet>
      <dgm:spPr/>
      <dgm:t>
        <a:bodyPr/>
        <a:lstStyle/>
        <a:p>
          <a:endParaRPr lang="en-CA"/>
        </a:p>
      </dgm:t>
    </dgm:pt>
    <dgm:pt modelId="{7334027E-AA58-4A23-BF5E-94D949D8F4F4}" type="pres">
      <dgm:prSet presAssocID="{68788E4C-B408-401C-867D-9CD09D831B8F}" presName="pyramid" presStyleLbl="node1" presStyleIdx="0" presStyleCnt="1"/>
      <dgm:spPr/>
    </dgm:pt>
    <dgm:pt modelId="{A46BFD99-9F5F-4B0C-9790-741075A80BD4}" type="pres">
      <dgm:prSet presAssocID="{68788E4C-B408-401C-867D-9CD09D831B8F}" presName="theList" presStyleCnt="0"/>
      <dgm:spPr/>
    </dgm:pt>
    <dgm:pt modelId="{570090FD-52D3-4A61-8701-962DA17FC2A8}" type="pres">
      <dgm:prSet presAssocID="{D16E9679-9BA3-43AC-8309-2B8BD01ED00D}" presName="aNode" presStyleLbl="fgAcc1" presStyleIdx="0" presStyleCnt="13">
        <dgm:presLayoutVars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8CDC903A-C900-41D9-B67E-0E44D9BB3F73}" type="pres">
      <dgm:prSet presAssocID="{D16E9679-9BA3-43AC-8309-2B8BD01ED00D}" presName="aSpace" presStyleCnt="0"/>
      <dgm:spPr/>
    </dgm:pt>
    <dgm:pt modelId="{4238EF94-8402-4AFA-B1F9-EB7592586DD6}" type="pres">
      <dgm:prSet presAssocID="{173734FE-AC66-43F4-86F6-66614095C14D}" presName="aNode" presStyleLbl="fgAcc1" presStyleIdx="1" presStyleCnt="13">
        <dgm:presLayoutVars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D7C19EC5-CDFD-4885-96C5-97BC96E5D216}" type="pres">
      <dgm:prSet presAssocID="{173734FE-AC66-43F4-86F6-66614095C14D}" presName="aSpace" presStyleCnt="0"/>
      <dgm:spPr/>
    </dgm:pt>
    <dgm:pt modelId="{323327DD-6163-4BE2-AE39-83AFF5A116C6}" type="pres">
      <dgm:prSet presAssocID="{9F2DD84A-42FA-48ED-ACEA-8899691309EC}" presName="aNode" presStyleLbl="fgAcc1" presStyleIdx="2" presStyleCnt="13">
        <dgm:presLayoutVars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296E33A1-CC86-49FD-AD2F-D72880B5306B}" type="pres">
      <dgm:prSet presAssocID="{9F2DD84A-42FA-48ED-ACEA-8899691309EC}" presName="aSpace" presStyleCnt="0"/>
      <dgm:spPr/>
    </dgm:pt>
    <dgm:pt modelId="{C8BD156F-C000-4CE6-9A46-07391A048997}" type="pres">
      <dgm:prSet presAssocID="{AC887F13-208A-46C0-8895-F229F42A36A2}" presName="aNode" presStyleLbl="fgAcc1" presStyleIdx="3" presStyleCnt="13">
        <dgm:presLayoutVars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0DB3ECFF-AEDF-4A11-8D86-6504B36282D5}" type="pres">
      <dgm:prSet presAssocID="{AC887F13-208A-46C0-8895-F229F42A36A2}" presName="aSpace" presStyleCnt="0"/>
      <dgm:spPr/>
    </dgm:pt>
    <dgm:pt modelId="{5F7B3781-C7A7-47AA-9634-24AF7A469006}" type="pres">
      <dgm:prSet presAssocID="{3D099208-8F19-4A02-B3F2-CC06B11125E6}" presName="aNode" presStyleLbl="fgAcc1" presStyleIdx="4" presStyleCnt="13">
        <dgm:presLayoutVars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6DEBDE7F-124C-46B0-9C00-8110A35040FE}" type="pres">
      <dgm:prSet presAssocID="{3D099208-8F19-4A02-B3F2-CC06B11125E6}" presName="aSpace" presStyleCnt="0"/>
      <dgm:spPr/>
    </dgm:pt>
    <dgm:pt modelId="{1455F50D-C8A1-4A5C-9382-84ADACA2F0CC}" type="pres">
      <dgm:prSet presAssocID="{FEAF7A02-CE8F-4C99-829F-317D896DE2E3}" presName="aNode" presStyleLbl="fgAcc1" presStyleIdx="5" presStyleCnt="13">
        <dgm:presLayoutVars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FB7048A3-2736-48B7-A274-FE09BFA5BF14}" type="pres">
      <dgm:prSet presAssocID="{FEAF7A02-CE8F-4C99-829F-317D896DE2E3}" presName="aSpace" presStyleCnt="0"/>
      <dgm:spPr/>
    </dgm:pt>
    <dgm:pt modelId="{ADBB7D27-2341-4493-9666-6FE99C852855}" type="pres">
      <dgm:prSet presAssocID="{AE69AFEB-DB71-474F-AF7A-B8273353DF15}" presName="aNode" presStyleLbl="fgAcc1" presStyleIdx="6" presStyleCnt="13">
        <dgm:presLayoutVars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AA1116E6-49D1-47AF-A8C4-A2986C13B751}" type="pres">
      <dgm:prSet presAssocID="{AE69AFEB-DB71-474F-AF7A-B8273353DF15}" presName="aSpace" presStyleCnt="0"/>
      <dgm:spPr/>
    </dgm:pt>
    <dgm:pt modelId="{1AB83BBF-1BA9-4AB5-9F21-0D7F7450F3F9}" type="pres">
      <dgm:prSet presAssocID="{5AD4C79C-B8A6-48E7-8FF0-D826A2911D94}" presName="aNode" presStyleLbl="fgAcc1" presStyleIdx="7" presStyleCnt="13">
        <dgm:presLayoutVars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E28D8521-6802-476E-9256-22353B3BEF4F}" type="pres">
      <dgm:prSet presAssocID="{5AD4C79C-B8A6-48E7-8FF0-D826A2911D94}" presName="aSpace" presStyleCnt="0"/>
      <dgm:spPr/>
    </dgm:pt>
    <dgm:pt modelId="{CB246959-4C1C-476E-A64F-D25AF100AED4}" type="pres">
      <dgm:prSet presAssocID="{50FAD7EA-82F0-4472-8074-CA3E7786FEF7}" presName="aNode" presStyleLbl="fgAcc1" presStyleIdx="8" presStyleCnt="13">
        <dgm:presLayoutVars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B0554288-C6E4-4D35-98C4-B0C5DCB7DAD1}" type="pres">
      <dgm:prSet presAssocID="{50FAD7EA-82F0-4472-8074-CA3E7786FEF7}" presName="aSpace" presStyleCnt="0"/>
      <dgm:spPr/>
    </dgm:pt>
    <dgm:pt modelId="{6AFB2F78-F18E-40B1-8B22-54B624CB0540}" type="pres">
      <dgm:prSet presAssocID="{BC131223-7343-456B-9A9A-86A1783E58B4}" presName="aNode" presStyleLbl="fgAcc1" presStyleIdx="9" presStyleCnt="13">
        <dgm:presLayoutVars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326B6BE7-710F-4185-9A34-B084823AD82A}" type="pres">
      <dgm:prSet presAssocID="{BC131223-7343-456B-9A9A-86A1783E58B4}" presName="aSpace" presStyleCnt="0"/>
      <dgm:spPr/>
    </dgm:pt>
    <dgm:pt modelId="{884B3493-6F16-434D-ABBF-2EC41824310C}" type="pres">
      <dgm:prSet presAssocID="{098123E1-DA8E-4E1C-B291-BA001A1CD210}" presName="aNode" presStyleLbl="fgAcc1" presStyleIdx="10" presStyleCnt="13">
        <dgm:presLayoutVars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85737805-A0DF-4089-A78B-E59B47C86878}" type="pres">
      <dgm:prSet presAssocID="{098123E1-DA8E-4E1C-B291-BA001A1CD210}" presName="aSpace" presStyleCnt="0"/>
      <dgm:spPr/>
    </dgm:pt>
    <dgm:pt modelId="{85765A23-01F1-413A-A81F-210269732C74}" type="pres">
      <dgm:prSet presAssocID="{0311DFB6-FEB0-45E0-B3E0-BDC2AB0C05C3}" presName="aNode" presStyleLbl="fgAcc1" presStyleIdx="11" presStyleCnt="13">
        <dgm:presLayoutVars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FDED8B9B-16B0-4453-8617-42B9ADDBCDEC}" type="pres">
      <dgm:prSet presAssocID="{0311DFB6-FEB0-45E0-B3E0-BDC2AB0C05C3}" presName="aSpace" presStyleCnt="0"/>
      <dgm:spPr/>
    </dgm:pt>
    <dgm:pt modelId="{770E9274-2FD8-4CCB-8C45-12470BC9FF2C}" type="pres">
      <dgm:prSet presAssocID="{D201BB5E-2E15-4620-919A-FE8196DEA286}" presName="aNode" presStyleLbl="fgAcc1" presStyleIdx="12" presStyleCnt="13">
        <dgm:presLayoutVars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30567A98-2C01-472F-8220-949DD6DD85EB}" type="pres">
      <dgm:prSet presAssocID="{D201BB5E-2E15-4620-919A-FE8196DEA286}" presName="aSpace" presStyleCnt="0"/>
      <dgm:spPr/>
    </dgm:pt>
  </dgm:ptLst>
  <dgm:cxnLst>
    <dgm:cxn modelId="{A5F25718-1DE7-4D34-9970-4FF161C81EB8}" srcId="{68788E4C-B408-401C-867D-9CD09D831B8F}" destId="{3D099208-8F19-4A02-B3F2-CC06B11125E6}" srcOrd="4" destOrd="0" parTransId="{97F2D4D9-78C9-4ABC-AB60-746E9FD1681E}" sibTransId="{01F9B28F-37AD-4FE3-B1C7-ADE5EBC5457C}"/>
    <dgm:cxn modelId="{CDBE1F81-E5FA-488E-8F8D-9FAE27F7787C}" srcId="{68788E4C-B408-401C-867D-9CD09D831B8F}" destId="{FEAF7A02-CE8F-4C99-829F-317D896DE2E3}" srcOrd="5" destOrd="0" parTransId="{49DA9AB2-02DC-4BCD-9516-3A4DD49CCB9F}" sibTransId="{0BC0EFB7-AF77-4579-9F40-53C16135A3E2}"/>
    <dgm:cxn modelId="{D60C1591-2271-4658-9317-F297D8509ADF}" type="presOf" srcId="{0311DFB6-FEB0-45E0-B3E0-BDC2AB0C05C3}" destId="{85765A23-01F1-413A-A81F-210269732C74}" srcOrd="0" destOrd="0" presId="urn:microsoft.com/office/officeart/2005/8/layout/pyramid2"/>
    <dgm:cxn modelId="{B99F1FF7-9882-448E-AD7A-26CFC8F8CD30}" type="presOf" srcId="{D16E9679-9BA3-43AC-8309-2B8BD01ED00D}" destId="{570090FD-52D3-4A61-8701-962DA17FC2A8}" srcOrd="0" destOrd="0" presId="urn:microsoft.com/office/officeart/2005/8/layout/pyramid2"/>
    <dgm:cxn modelId="{1A60B12B-935D-4A6A-8373-DFBB7F75DE5C}" srcId="{68788E4C-B408-401C-867D-9CD09D831B8F}" destId="{9F2DD84A-42FA-48ED-ACEA-8899691309EC}" srcOrd="2" destOrd="0" parTransId="{A82A766A-32E8-4556-A94B-5F06EBA31C39}" sibTransId="{E7E8EFF1-B6A3-472C-9338-CE37C81F3C08}"/>
    <dgm:cxn modelId="{7631D52E-F34E-4A8E-8254-7ABAE00C97AE}" srcId="{68788E4C-B408-401C-867D-9CD09D831B8F}" destId="{D201BB5E-2E15-4620-919A-FE8196DEA286}" srcOrd="12" destOrd="0" parTransId="{9CB1E2B2-6576-4275-A701-BD2156265CAA}" sibTransId="{17E38EFE-8521-4E9D-BF1D-3C4538D5FE38}"/>
    <dgm:cxn modelId="{466CCCC9-6883-4496-A577-3D311E7E88FC}" srcId="{68788E4C-B408-401C-867D-9CD09D831B8F}" destId="{173734FE-AC66-43F4-86F6-66614095C14D}" srcOrd="1" destOrd="0" parTransId="{D6D13651-988C-4721-B3CE-7D6549760721}" sibTransId="{E65A4D94-D3BF-48B4-A4DE-5C5DBC4EAEDF}"/>
    <dgm:cxn modelId="{E8F3947E-7FC3-4AE3-AD43-73968F761680}" type="presOf" srcId="{68788E4C-B408-401C-867D-9CD09D831B8F}" destId="{4329367C-CC0A-4D4B-A398-C624E1D714D1}" srcOrd="0" destOrd="0" presId="urn:microsoft.com/office/officeart/2005/8/layout/pyramid2"/>
    <dgm:cxn modelId="{8510742C-F350-40AA-B322-203ADDD7450B}" type="presOf" srcId="{098123E1-DA8E-4E1C-B291-BA001A1CD210}" destId="{884B3493-6F16-434D-ABBF-2EC41824310C}" srcOrd="0" destOrd="0" presId="urn:microsoft.com/office/officeart/2005/8/layout/pyramid2"/>
    <dgm:cxn modelId="{5D3C5E37-CC34-477F-B2AC-AC91AF139925}" srcId="{68788E4C-B408-401C-867D-9CD09D831B8F}" destId="{5AD4C79C-B8A6-48E7-8FF0-D826A2911D94}" srcOrd="7" destOrd="0" parTransId="{718C75EB-8487-445D-81BD-E7DB57E30329}" sibTransId="{B22AEB3B-6400-4302-94ED-56C0F23322B4}"/>
    <dgm:cxn modelId="{EB3B0F2F-3DC6-4A70-B4BC-DB6C32AED74B}" srcId="{68788E4C-B408-401C-867D-9CD09D831B8F}" destId="{D16E9679-9BA3-43AC-8309-2B8BD01ED00D}" srcOrd="0" destOrd="0" parTransId="{69CE69F3-EB6E-4732-B0D7-5C012AA8F4B7}" sibTransId="{7B22F9E5-4212-41C3-A169-B8FD89F82037}"/>
    <dgm:cxn modelId="{C6D50E01-BB2C-4820-9118-F2BB00C9C2DF}" srcId="{68788E4C-B408-401C-867D-9CD09D831B8F}" destId="{AC887F13-208A-46C0-8895-F229F42A36A2}" srcOrd="3" destOrd="0" parTransId="{386C9AC3-AFA4-4643-B9CD-19ADDF11E92C}" sibTransId="{7D998DC8-435F-4C2D-895C-4B1A01C26C36}"/>
    <dgm:cxn modelId="{E48B67C4-9963-4114-BE10-9BE04064A6A0}" srcId="{68788E4C-B408-401C-867D-9CD09D831B8F}" destId="{AE69AFEB-DB71-474F-AF7A-B8273353DF15}" srcOrd="6" destOrd="0" parTransId="{B3E0E6DC-6487-4140-832D-E71A6A2447FD}" sibTransId="{1EEB3409-9FA8-429E-9044-B5C846C5FE65}"/>
    <dgm:cxn modelId="{DD9EAADC-EE32-4F08-8B03-676998F36819}" type="presOf" srcId="{173734FE-AC66-43F4-86F6-66614095C14D}" destId="{4238EF94-8402-4AFA-B1F9-EB7592586DD6}" srcOrd="0" destOrd="0" presId="urn:microsoft.com/office/officeart/2005/8/layout/pyramid2"/>
    <dgm:cxn modelId="{92E6D324-A627-4BE5-8791-EEF13332216B}" type="presOf" srcId="{9F2DD84A-42FA-48ED-ACEA-8899691309EC}" destId="{323327DD-6163-4BE2-AE39-83AFF5A116C6}" srcOrd="0" destOrd="0" presId="urn:microsoft.com/office/officeart/2005/8/layout/pyramid2"/>
    <dgm:cxn modelId="{C6B1684D-D6C4-4F36-98F1-0F99A4494F79}" type="presOf" srcId="{BC131223-7343-456B-9A9A-86A1783E58B4}" destId="{6AFB2F78-F18E-40B1-8B22-54B624CB0540}" srcOrd="0" destOrd="0" presId="urn:microsoft.com/office/officeart/2005/8/layout/pyramid2"/>
    <dgm:cxn modelId="{B3056C6E-5DFA-4C00-81AD-91477969B6FF}" type="presOf" srcId="{AE69AFEB-DB71-474F-AF7A-B8273353DF15}" destId="{ADBB7D27-2341-4493-9666-6FE99C852855}" srcOrd="0" destOrd="0" presId="urn:microsoft.com/office/officeart/2005/8/layout/pyramid2"/>
    <dgm:cxn modelId="{89BFAFF4-27CF-403A-B2AF-E071AC7BA6D3}" type="presOf" srcId="{D201BB5E-2E15-4620-919A-FE8196DEA286}" destId="{770E9274-2FD8-4CCB-8C45-12470BC9FF2C}" srcOrd="0" destOrd="0" presId="urn:microsoft.com/office/officeart/2005/8/layout/pyramid2"/>
    <dgm:cxn modelId="{2641547C-01FA-426B-A9A7-057353E0C5B5}" type="presOf" srcId="{50FAD7EA-82F0-4472-8074-CA3E7786FEF7}" destId="{CB246959-4C1C-476E-A64F-D25AF100AED4}" srcOrd="0" destOrd="0" presId="urn:microsoft.com/office/officeart/2005/8/layout/pyramid2"/>
    <dgm:cxn modelId="{97D011DD-094C-43FD-BA0D-D059DCE2642E}" type="presOf" srcId="{AC887F13-208A-46C0-8895-F229F42A36A2}" destId="{C8BD156F-C000-4CE6-9A46-07391A048997}" srcOrd="0" destOrd="0" presId="urn:microsoft.com/office/officeart/2005/8/layout/pyramid2"/>
    <dgm:cxn modelId="{69F15C45-968B-4D21-8773-0D08D164EA26}" type="presOf" srcId="{5AD4C79C-B8A6-48E7-8FF0-D826A2911D94}" destId="{1AB83BBF-1BA9-4AB5-9F21-0D7F7450F3F9}" srcOrd="0" destOrd="0" presId="urn:microsoft.com/office/officeart/2005/8/layout/pyramid2"/>
    <dgm:cxn modelId="{C429E010-51AB-4A77-A3FB-711F6DB0C049}" srcId="{68788E4C-B408-401C-867D-9CD09D831B8F}" destId="{BC131223-7343-456B-9A9A-86A1783E58B4}" srcOrd="9" destOrd="0" parTransId="{02388DCB-A14E-470E-8090-5764F7CFF5DF}" sibTransId="{BBC58AAE-4BC6-4D00-ACE4-7985E188834F}"/>
    <dgm:cxn modelId="{89BF9260-3114-4840-92D3-2C6656AB26EE}" srcId="{68788E4C-B408-401C-867D-9CD09D831B8F}" destId="{0311DFB6-FEB0-45E0-B3E0-BDC2AB0C05C3}" srcOrd="11" destOrd="0" parTransId="{1E7B4E52-CF05-4BBC-BE03-76BDC84299E3}" sibTransId="{EC0DE650-CBA0-4CEE-9620-7C873F875226}"/>
    <dgm:cxn modelId="{2C49520B-680E-47E2-92B9-59D9D2A1A285}" srcId="{68788E4C-B408-401C-867D-9CD09D831B8F}" destId="{098123E1-DA8E-4E1C-B291-BA001A1CD210}" srcOrd="10" destOrd="0" parTransId="{3732D12A-118A-4316-A561-681AEB76E413}" sibTransId="{3ED8CFF9-6B03-4A7D-A8B4-AE6292A9B3AE}"/>
    <dgm:cxn modelId="{695D9042-1190-4E8E-A517-E8DF05AE774A}" type="presOf" srcId="{FEAF7A02-CE8F-4C99-829F-317D896DE2E3}" destId="{1455F50D-C8A1-4A5C-9382-84ADACA2F0CC}" srcOrd="0" destOrd="0" presId="urn:microsoft.com/office/officeart/2005/8/layout/pyramid2"/>
    <dgm:cxn modelId="{B61AC4F0-7232-41DA-B668-C2E6F7F90A4E}" type="presOf" srcId="{3D099208-8F19-4A02-B3F2-CC06B11125E6}" destId="{5F7B3781-C7A7-47AA-9634-24AF7A469006}" srcOrd="0" destOrd="0" presId="urn:microsoft.com/office/officeart/2005/8/layout/pyramid2"/>
    <dgm:cxn modelId="{2F96930F-FE2D-4BF7-AB94-FCF5CDD97F2C}" srcId="{68788E4C-B408-401C-867D-9CD09D831B8F}" destId="{50FAD7EA-82F0-4472-8074-CA3E7786FEF7}" srcOrd="8" destOrd="0" parTransId="{D248AF5F-8F5B-4BB8-B399-8AB7F59B86B0}" sibTransId="{71F04218-DE7C-4AAA-9372-950C645F2D04}"/>
    <dgm:cxn modelId="{D3BF3055-0F8E-435F-A7F9-C42AFA52E6EF}" type="presParOf" srcId="{4329367C-CC0A-4D4B-A398-C624E1D714D1}" destId="{7334027E-AA58-4A23-BF5E-94D949D8F4F4}" srcOrd="0" destOrd="0" presId="urn:microsoft.com/office/officeart/2005/8/layout/pyramid2"/>
    <dgm:cxn modelId="{B253D8CB-747D-4897-97A4-EC6D5DE63A79}" type="presParOf" srcId="{4329367C-CC0A-4D4B-A398-C624E1D714D1}" destId="{A46BFD99-9F5F-4B0C-9790-741075A80BD4}" srcOrd="1" destOrd="0" presId="urn:microsoft.com/office/officeart/2005/8/layout/pyramid2"/>
    <dgm:cxn modelId="{D629238F-5D97-4843-9495-83170E9C36D9}" type="presParOf" srcId="{A46BFD99-9F5F-4B0C-9790-741075A80BD4}" destId="{570090FD-52D3-4A61-8701-962DA17FC2A8}" srcOrd="0" destOrd="0" presId="urn:microsoft.com/office/officeart/2005/8/layout/pyramid2"/>
    <dgm:cxn modelId="{70ACD220-8A0B-4644-93AB-186D46806E5B}" type="presParOf" srcId="{A46BFD99-9F5F-4B0C-9790-741075A80BD4}" destId="{8CDC903A-C900-41D9-B67E-0E44D9BB3F73}" srcOrd="1" destOrd="0" presId="urn:microsoft.com/office/officeart/2005/8/layout/pyramid2"/>
    <dgm:cxn modelId="{497D5C3C-681F-4933-BC5A-2319CB344695}" type="presParOf" srcId="{A46BFD99-9F5F-4B0C-9790-741075A80BD4}" destId="{4238EF94-8402-4AFA-B1F9-EB7592586DD6}" srcOrd="2" destOrd="0" presId="urn:microsoft.com/office/officeart/2005/8/layout/pyramid2"/>
    <dgm:cxn modelId="{FD9C2C4A-0449-495E-8A0A-A2B66E939916}" type="presParOf" srcId="{A46BFD99-9F5F-4B0C-9790-741075A80BD4}" destId="{D7C19EC5-CDFD-4885-96C5-97BC96E5D216}" srcOrd="3" destOrd="0" presId="urn:microsoft.com/office/officeart/2005/8/layout/pyramid2"/>
    <dgm:cxn modelId="{C2F89356-7899-4D28-A3C0-1AF3B6B10ED6}" type="presParOf" srcId="{A46BFD99-9F5F-4B0C-9790-741075A80BD4}" destId="{323327DD-6163-4BE2-AE39-83AFF5A116C6}" srcOrd="4" destOrd="0" presId="urn:microsoft.com/office/officeart/2005/8/layout/pyramid2"/>
    <dgm:cxn modelId="{29AEC98B-F39B-4C04-AA78-C6E638EBA49E}" type="presParOf" srcId="{A46BFD99-9F5F-4B0C-9790-741075A80BD4}" destId="{296E33A1-CC86-49FD-AD2F-D72880B5306B}" srcOrd="5" destOrd="0" presId="urn:microsoft.com/office/officeart/2005/8/layout/pyramid2"/>
    <dgm:cxn modelId="{9F33048C-C198-4041-A12E-3BD06F69C65B}" type="presParOf" srcId="{A46BFD99-9F5F-4B0C-9790-741075A80BD4}" destId="{C8BD156F-C000-4CE6-9A46-07391A048997}" srcOrd="6" destOrd="0" presId="urn:microsoft.com/office/officeart/2005/8/layout/pyramid2"/>
    <dgm:cxn modelId="{9C8F7D58-3BD2-4A4F-B013-17BB4386592C}" type="presParOf" srcId="{A46BFD99-9F5F-4B0C-9790-741075A80BD4}" destId="{0DB3ECFF-AEDF-4A11-8D86-6504B36282D5}" srcOrd="7" destOrd="0" presId="urn:microsoft.com/office/officeart/2005/8/layout/pyramid2"/>
    <dgm:cxn modelId="{B2819CFF-484F-48AD-B42B-7571DBD6336D}" type="presParOf" srcId="{A46BFD99-9F5F-4B0C-9790-741075A80BD4}" destId="{5F7B3781-C7A7-47AA-9634-24AF7A469006}" srcOrd="8" destOrd="0" presId="urn:microsoft.com/office/officeart/2005/8/layout/pyramid2"/>
    <dgm:cxn modelId="{77A60449-8749-4F9C-BC37-47689241CE09}" type="presParOf" srcId="{A46BFD99-9F5F-4B0C-9790-741075A80BD4}" destId="{6DEBDE7F-124C-46B0-9C00-8110A35040FE}" srcOrd="9" destOrd="0" presId="urn:microsoft.com/office/officeart/2005/8/layout/pyramid2"/>
    <dgm:cxn modelId="{81EDF50C-5BB8-4E76-A1E0-B287314CADE9}" type="presParOf" srcId="{A46BFD99-9F5F-4B0C-9790-741075A80BD4}" destId="{1455F50D-C8A1-4A5C-9382-84ADACA2F0CC}" srcOrd="10" destOrd="0" presId="urn:microsoft.com/office/officeart/2005/8/layout/pyramid2"/>
    <dgm:cxn modelId="{1351EAE2-97AB-44F3-958C-0B32A026F99A}" type="presParOf" srcId="{A46BFD99-9F5F-4B0C-9790-741075A80BD4}" destId="{FB7048A3-2736-48B7-A274-FE09BFA5BF14}" srcOrd="11" destOrd="0" presId="urn:microsoft.com/office/officeart/2005/8/layout/pyramid2"/>
    <dgm:cxn modelId="{A4093E1F-2DC5-495A-9451-58EC5FD2FD5F}" type="presParOf" srcId="{A46BFD99-9F5F-4B0C-9790-741075A80BD4}" destId="{ADBB7D27-2341-4493-9666-6FE99C852855}" srcOrd="12" destOrd="0" presId="urn:microsoft.com/office/officeart/2005/8/layout/pyramid2"/>
    <dgm:cxn modelId="{019CD321-DE29-408D-BFF6-0364BC76A12B}" type="presParOf" srcId="{A46BFD99-9F5F-4B0C-9790-741075A80BD4}" destId="{AA1116E6-49D1-47AF-A8C4-A2986C13B751}" srcOrd="13" destOrd="0" presId="urn:microsoft.com/office/officeart/2005/8/layout/pyramid2"/>
    <dgm:cxn modelId="{2AD68CE7-B126-4318-8F99-4A379929E9DB}" type="presParOf" srcId="{A46BFD99-9F5F-4B0C-9790-741075A80BD4}" destId="{1AB83BBF-1BA9-4AB5-9F21-0D7F7450F3F9}" srcOrd="14" destOrd="0" presId="urn:microsoft.com/office/officeart/2005/8/layout/pyramid2"/>
    <dgm:cxn modelId="{C540E53F-2241-4AAF-8BB9-A89B42ADFFDB}" type="presParOf" srcId="{A46BFD99-9F5F-4B0C-9790-741075A80BD4}" destId="{E28D8521-6802-476E-9256-22353B3BEF4F}" srcOrd="15" destOrd="0" presId="urn:microsoft.com/office/officeart/2005/8/layout/pyramid2"/>
    <dgm:cxn modelId="{FCCF9A56-D32C-4B53-9F1B-99B9F488B82B}" type="presParOf" srcId="{A46BFD99-9F5F-4B0C-9790-741075A80BD4}" destId="{CB246959-4C1C-476E-A64F-D25AF100AED4}" srcOrd="16" destOrd="0" presId="urn:microsoft.com/office/officeart/2005/8/layout/pyramid2"/>
    <dgm:cxn modelId="{311A8AD6-392A-4996-AF6F-9EEEF1199EEB}" type="presParOf" srcId="{A46BFD99-9F5F-4B0C-9790-741075A80BD4}" destId="{B0554288-C6E4-4D35-98C4-B0C5DCB7DAD1}" srcOrd="17" destOrd="0" presId="urn:microsoft.com/office/officeart/2005/8/layout/pyramid2"/>
    <dgm:cxn modelId="{61AD66AF-A965-444B-8F49-899EF5E7AFE9}" type="presParOf" srcId="{A46BFD99-9F5F-4B0C-9790-741075A80BD4}" destId="{6AFB2F78-F18E-40B1-8B22-54B624CB0540}" srcOrd="18" destOrd="0" presId="urn:microsoft.com/office/officeart/2005/8/layout/pyramid2"/>
    <dgm:cxn modelId="{6DB9FF81-F3ED-411F-8A67-06182FC33260}" type="presParOf" srcId="{A46BFD99-9F5F-4B0C-9790-741075A80BD4}" destId="{326B6BE7-710F-4185-9A34-B084823AD82A}" srcOrd="19" destOrd="0" presId="urn:microsoft.com/office/officeart/2005/8/layout/pyramid2"/>
    <dgm:cxn modelId="{E18B5AED-5E46-446C-A759-84721C3115B3}" type="presParOf" srcId="{A46BFD99-9F5F-4B0C-9790-741075A80BD4}" destId="{884B3493-6F16-434D-ABBF-2EC41824310C}" srcOrd="20" destOrd="0" presId="urn:microsoft.com/office/officeart/2005/8/layout/pyramid2"/>
    <dgm:cxn modelId="{BE8CC5FC-2170-4580-B3A0-6595727C3243}" type="presParOf" srcId="{A46BFD99-9F5F-4B0C-9790-741075A80BD4}" destId="{85737805-A0DF-4089-A78B-E59B47C86878}" srcOrd="21" destOrd="0" presId="urn:microsoft.com/office/officeart/2005/8/layout/pyramid2"/>
    <dgm:cxn modelId="{8424EC1D-E209-4888-A01C-B3C79EA10AB3}" type="presParOf" srcId="{A46BFD99-9F5F-4B0C-9790-741075A80BD4}" destId="{85765A23-01F1-413A-A81F-210269732C74}" srcOrd="22" destOrd="0" presId="urn:microsoft.com/office/officeart/2005/8/layout/pyramid2"/>
    <dgm:cxn modelId="{8EB5E418-9414-4645-9479-7D846A941B18}" type="presParOf" srcId="{A46BFD99-9F5F-4B0C-9790-741075A80BD4}" destId="{FDED8B9B-16B0-4453-8617-42B9ADDBCDEC}" srcOrd="23" destOrd="0" presId="urn:microsoft.com/office/officeart/2005/8/layout/pyramid2"/>
    <dgm:cxn modelId="{5650784A-21DA-49F9-8F1A-DA80329FED1D}" type="presParOf" srcId="{A46BFD99-9F5F-4B0C-9790-741075A80BD4}" destId="{770E9274-2FD8-4CCB-8C45-12470BC9FF2C}" srcOrd="24" destOrd="0" presId="urn:microsoft.com/office/officeart/2005/8/layout/pyramid2"/>
    <dgm:cxn modelId="{C46CB26D-4CAE-4530-8FE2-617E907D71C3}" type="presParOf" srcId="{A46BFD99-9F5F-4B0C-9790-741075A80BD4}" destId="{30567A98-2C01-472F-8220-949DD6DD85EB}" srcOrd="25" destOrd="0" presId="urn:microsoft.com/office/officeart/2005/8/layout/pyramid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34027E-AA58-4A23-BF5E-94D949D8F4F4}">
      <dsp:nvSpPr>
        <dsp:cNvPr id="0" name=""/>
        <dsp:cNvSpPr/>
      </dsp:nvSpPr>
      <dsp:spPr>
        <a:xfrm>
          <a:off x="1040215" y="0"/>
          <a:ext cx="4327262" cy="4327262"/>
        </a:xfrm>
        <a:prstGeom prst="triangl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0090FD-52D3-4A61-8701-962DA17FC2A8}">
      <dsp:nvSpPr>
        <dsp:cNvPr id="0" name=""/>
        <dsp:cNvSpPr/>
      </dsp:nvSpPr>
      <dsp:spPr>
        <a:xfrm>
          <a:off x="3203846" y="433148"/>
          <a:ext cx="2812720" cy="236647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Technical Design</a:t>
          </a:r>
          <a:endParaRPr lang="en-CA" sz="1000" kern="1200" dirty="0"/>
        </a:p>
      </dsp:txBody>
      <dsp:txXfrm>
        <a:off x="3215398" y="444700"/>
        <a:ext cx="2789616" cy="213543"/>
      </dsp:txXfrm>
    </dsp:sp>
    <dsp:sp modelId="{4238EF94-8402-4AFA-B1F9-EB7592586DD6}">
      <dsp:nvSpPr>
        <dsp:cNvPr id="0" name=""/>
        <dsp:cNvSpPr/>
      </dsp:nvSpPr>
      <dsp:spPr>
        <a:xfrm>
          <a:off x="3203846" y="699376"/>
          <a:ext cx="2812720" cy="236647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Exterior Design</a:t>
          </a:r>
          <a:endParaRPr lang="en-CA" sz="1000" kern="1200" dirty="0"/>
        </a:p>
      </dsp:txBody>
      <dsp:txXfrm>
        <a:off x="3215398" y="710928"/>
        <a:ext cx="2789616" cy="213543"/>
      </dsp:txXfrm>
    </dsp:sp>
    <dsp:sp modelId="{323327DD-6163-4BE2-AE39-83AFF5A116C6}">
      <dsp:nvSpPr>
        <dsp:cNvPr id="0" name=""/>
        <dsp:cNvSpPr/>
      </dsp:nvSpPr>
      <dsp:spPr>
        <a:xfrm>
          <a:off x="3203846" y="965604"/>
          <a:ext cx="2812720" cy="236647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Levitation</a:t>
          </a:r>
          <a:endParaRPr lang="en-CA" sz="1000" kern="1200" dirty="0"/>
        </a:p>
      </dsp:txBody>
      <dsp:txXfrm>
        <a:off x="3215398" y="977156"/>
        <a:ext cx="2789616" cy="213543"/>
      </dsp:txXfrm>
    </dsp:sp>
    <dsp:sp modelId="{C8BD156F-C000-4CE6-9A46-07391A048997}">
      <dsp:nvSpPr>
        <dsp:cNvPr id="0" name=""/>
        <dsp:cNvSpPr/>
      </dsp:nvSpPr>
      <dsp:spPr>
        <a:xfrm>
          <a:off x="3203846" y="1231832"/>
          <a:ext cx="2812720" cy="236647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Pod Body Design</a:t>
          </a:r>
          <a:endParaRPr lang="en-CA" sz="1000" kern="1200" dirty="0"/>
        </a:p>
      </dsp:txBody>
      <dsp:txXfrm>
        <a:off x="3215398" y="1243384"/>
        <a:ext cx="2789616" cy="213543"/>
      </dsp:txXfrm>
    </dsp:sp>
    <dsp:sp modelId="{5F7B3781-C7A7-47AA-9634-24AF7A469006}">
      <dsp:nvSpPr>
        <dsp:cNvPr id="0" name=""/>
        <dsp:cNvSpPr/>
      </dsp:nvSpPr>
      <dsp:spPr>
        <a:xfrm>
          <a:off x="3203846" y="1498060"/>
          <a:ext cx="2812720" cy="236647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Embedded System</a:t>
          </a:r>
          <a:endParaRPr lang="en-CA" sz="1000" kern="1200" dirty="0"/>
        </a:p>
      </dsp:txBody>
      <dsp:txXfrm>
        <a:off x="3215398" y="1509612"/>
        <a:ext cx="2789616" cy="213543"/>
      </dsp:txXfrm>
    </dsp:sp>
    <dsp:sp modelId="{1455F50D-C8A1-4A5C-9382-84ADACA2F0CC}">
      <dsp:nvSpPr>
        <dsp:cNvPr id="0" name=""/>
        <dsp:cNvSpPr/>
      </dsp:nvSpPr>
      <dsp:spPr>
        <a:xfrm>
          <a:off x="3203846" y="1764288"/>
          <a:ext cx="2812720" cy="236647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Braking</a:t>
          </a:r>
          <a:endParaRPr lang="en-CA" sz="1000" kern="1200" dirty="0"/>
        </a:p>
      </dsp:txBody>
      <dsp:txXfrm>
        <a:off x="3215398" y="1775840"/>
        <a:ext cx="2789616" cy="213543"/>
      </dsp:txXfrm>
    </dsp:sp>
    <dsp:sp modelId="{ADBB7D27-2341-4493-9666-6FE99C852855}">
      <dsp:nvSpPr>
        <dsp:cNvPr id="0" name=""/>
        <dsp:cNvSpPr/>
      </dsp:nvSpPr>
      <dsp:spPr>
        <a:xfrm>
          <a:off x="3203846" y="2030516"/>
          <a:ext cx="2812720" cy="236647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Thermal Analysis</a:t>
          </a:r>
          <a:endParaRPr lang="en-CA" sz="1000" kern="1200" dirty="0"/>
        </a:p>
      </dsp:txBody>
      <dsp:txXfrm>
        <a:off x="3215398" y="2042068"/>
        <a:ext cx="2789616" cy="213543"/>
      </dsp:txXfrm>
    </dsp:sp>
    <dsp:sp modelId="{1AB83BBF-1BA9-4AB5-9F21-0D7F7450F3F9}">
      <dsp:nvSpPr>
        <dsp:cNvPr id="0" name=""/>
        <dsp:cNvSpPr/>
      </dsp:nvSpPr>
      <dsp:spPr>
        <a:xfrm>
          <a:off x="3203846" y="2296745"/>
          <a:ext cx="2812720" cy="236647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Interior &amp; Vibration</a:t>
          </a:r>
          <a:endParaRPr lang="en-CA" sz="1000" kern="1200" dirty="0"/>
        </a:p>
      </dsp:txBody>
      <dsp:txXfrm>
        <a:off x="3215398" y="2308297"/>
        <a:ext cx="2789616" cy="213543"/>
      </dsp:txXfrm>
    </dsp:sp>
    <dsp:sp modelId="{CB246959-4C1C-476E-A64F-D25AF100AED4}">
      <dsp:nvSpPr>
        <dsp:cNvPr id="0" name=""/>
        <dsp:cNvSpPr/>
      </dsp:nvSpPr>
      <dsp:spPr>
        <a:xfrm>
          <a:off x="3203846" y="2562973"/>
          <a:ext cx="2812720" cy="236647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Battery</a:t>
          </a:r>
          <a:endParaRPr lang="en-CA" sz="1000" kern="1200" dirty="0"/>
        </a:p>
      </dsp:txBody>
      <dsp:txXfrm>
        <a:off x="3215398" y="2574525"/>
        <a:ext cx="2789616" cy="213543"/>
      </dsp:txXfrm>
    </dsp:sp>
    <dsp:sp modelId="{6AFB2F78-F18E-40B1-8B22-54B624CB0540}">
      <dsp:nvSpPr>
        <dsp:cNvPr id="0" name=""/>
        <dsp:cNvSpPr/>
      </dsp:nvSpPr>
      <dsp:spPr>
        <a:xfrm>
          <a:off x="3203846" y="2829201"/>
          <a:ext cx="2812720" cy="236647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Drive Train</a:t>
          </a:r>
          <a:endParaRPr lang="en-CA" sz="1000" kern="1200" dirty="0"/>
        </a:p>
      </dsp:txBody>
      <dsp:txXfrm>
        <a:off x="3215398" y="2840753"/>
        <a:ext cx="2789616" cy="213543"/>
      </dsp:txXfrm>
    </dsp:sp>
    <dsp:sp modelId="{884B3493-6F16-434D-ABBF-2EC41824310C}">
      <dsp:nvSpPr>
        <dsp:cNvPr id="0" name=""/>
        <dsp:cNvSpPr/>
      </dsp:nvSpPr>
      <dsp:spPr>
        <a:xfrm>
          <a:off x="3203846" y="3095429"/>
          <a:ext cx="2812720" cy="236647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Industrial Design</a:t>
          </a:r>
          <a:endParaRPr lang="en-CA" sz="1000" kern="1200" dirty="0"/>
        </a:p>
      </dsp:txBody>
      <dsp:txXfrm>
        <a:off x="3215398" y="3106981"/>
        <a:ext cx="2789616" cy="213543"/>
      </dsp:txXfrm>
    </dsp:sp>
    <dsp:sp modelId="{85765A23-01F1-413A-A81F-210269732C74}">
      <dsp:nvSpPr>
        <dsp:cNvPr id="0" name=""/>
        <dsp:cNvSpPr/>
      </dsp:nvSpPr>
      <dsp:spPr>
        <a:xfrm>
          <a:off x="3203846" y="3361657"/>
          <a:ext cx="2812720" cy="236647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Safety</a:t>
          </a:r>
          <a:endParaRPr lang="en-CA" sz="1000" kern="1200" dirty="0"/>
        </a:p>
      </dsp:txBody>
      <dsp:txXfrm>
        <a:off x="3215398" y="3373209"/>
        <a:ext cx="2789616" cy="213543"/>
      </dsp:txXfrm>
    </dsp:sp>
    <dsp:sp modelId="{770E9274-2FD8-4CCB-8C45-12470BC9FF2C}">
      <dsp:nvSpPr>
        <dsp:cNvPr id="0" name=""/>
        <dsp:cNvSpPr/>
      </dsp:nvSpPr>
      <dsp:spPr>
        <a:xfrm>
          <a:off x="3203846" y="3627885"/>
          <a:ext cx="2812720" cy="236647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Management</a:t>
          </a:r>
          <a:endParaRPr lang="en-CA" sz="1000" kern="1200" dirty="0"/>
        </a:p>
      </dsp:txBody>
      <dsp:txXfrm>
        <a:off x="3215398" y="3639437"/>
        <a:ext cx="2789616" cy="21354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2">
  <dgm:title val=""/>
  <dgm:desc val=""/>
  <dgm:catLst>
    <dgm:cat type="pyramid" pri="3000"/>
    <dgm:cat type="list" pri="21000"/>
    <dgm:cat type="convert" pri="1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alg type="composite"/>
    <dgm:shape xmlns:r="http://schemas.openxmlformats.org/officeDocument/2006/relationships" r:blip="">
      <dgm:adjLst/>
    </dgm:shape>
    <dgm:presOf/>
    <dgm:varLst>
      <dgm:dir/>
      <dgm:resizeHandles/>
    </dgm:varLst>
    <dgm:choose name="Name0">
      <dgm:if name="Name1" func="var" arg="dir" op="equ" val="norm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l" for="ch" forName="theList" refType="w" refFor="ch" refForName="pyramid" fact="0.5"/>
          <dgm:constr type="h" for="des" forName="aSpace" refType="h" fact="0.1"/>
        </dgm:constrLst>
      </dgm:if>
      <dgm:else name="Name2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r" for="ch" forName="theList" refType="w" refFor="ch" refForName="pyramid" fact="0.5"/>
          <dgm:constr type="h" for="des" forName="aSpace" refType="h" fact="0.1"/>
        </dgm:constrLst>
      </dgm:else>
    </dgm:choose>
    <dgm:ruleLst/>
    <dgm:choose name="Name3">
      <dgm:if name="Name4" axis="ch" ptType="node" func="cnt" op="gte" val="1">
        <dgm:layoutNode name="pyramid" styleLbl="node1">
          <dgm:alg type="sp"/>
          <dgm:shape xmlns:r="http://schemas.openxmlformats.org/officeDocument/2006/relationships" type="triangle" r:blip="">
            <dgm:adjLst/>
          </dgm:shape>
          <dgm:presOf/>
          <dgm:constrLst/>
          <dgm:ruleLst/>
        </dgm:layoutNode>
        <dgm:layoutNode name="theLis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aNode" refType="w"/>
            <dgm:constr type="h" for="ch" forName="aNode" refType="h"/>
            <dgm:constr type="primFontSz" for="ch" ptType="node" op="equ"/>
          </dgm:constrLst>
          <dgm:ruleLst/>
          <dgm:forEach name="aNodeForEach" axis="ch" ptType="node">
            <dgm:layoutNode name="aNode" styleLbl="fgAcc1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layoutNode name="a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layoutNode>
      </dgm:if>
      <dgm:else name="Name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081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163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244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326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0408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4489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8571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2653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60890-38A2-4BF6-B087-F956E8727011}" type="datetimeFigureOut">
              <a:rPr lang="en-CA" smtClean="0"/>
              <a:t>27/01/2016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BF551-4368-4290-829A-973B7D8E0C7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025815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60890-38A2-4BF6-B087-F956E8727011}" type="datetimeFigureOut">
              <a:rPr lang="en-CA" smtClean="0"/>
              <a:t>27/01/2016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BF551-4368-4290-829A-973B7D8E0C7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589517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1" y="274639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60890-38A2-4BF6-B087-F956E8727011}" type="datetimeFigureOut">
              <a:rPr lang="en-CA" smtClean="0"/>
              <a:t>27/01/2016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BF551-4368-4290-829A-973B7D8E0C7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435350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60890-38A2-4BF6-B087-F956E8727011}" type="datetimeFigureOut">
              <a:rPr lang="en-CA" smtClean="0"/>
              <a:t>27/01/2016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BF551-4368-4290-829A-973B7D8E0C7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883711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3600" b="1" cap="all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5"/>
            <a:ext cx="7772400" cy="1500187"/>
          </a:xfrm>
        </p:spPr>
        <p:txBody>
          <a:bodyPr anchor="b"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0816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81632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224490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4pPr>
            <a:lvl5pPr marL="1632654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5pPr>
            <a:lvl6pPr marL="2040817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6pPr>
            <a:lvl7pPr marL="2448980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7pPr>
            <a:lvl8pPr marL="2857144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8pPr>
            <a:lvl9pPr marL="3265307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60890-38A2-4BF6-B087-F956E8727011}" type="datetimeFigureOut">
              <a:rPr lang="en-CA" smtClean="0"/>
              <a:t>27/01/2016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BF551-4368-4290-829A-973B7D8E0C7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801473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1" y="1600201"/>
            <a:ext cx="4038600" cy="4525963"/>
          </a:xfrm>
        </p:spPr>
        <p:txBody>
          <a:bodyPr/>
          <a:lstStyle>
            <a:lvl1pPr>
              <a:defRPr sz="2500"/>
            </a:lvl1pPr>
            <a:lvl2pPr>
              <a:defRPr sz="22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500"/>
            </a:lvl1pPr>
            <a:lvl2pPr>
              <a:defRPr sz="22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60890-38A2-4BF6-B087-F956E8727011}" type="datetimeFigureOut">
              <a:rPr lang="en-CA" smtClean="0"/>
              <a:t>27/01/2016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BF551-4368-4290-829A-973B7D8E0C7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010589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2"/>
            <a:ext cx="4040188" cy="639763"/>
          </a:xfrm>
        </p:spPr>
        <p:txBody>
          <a:bodyPr anchor="b"/>
          <a:lstStyle>
            <a:lvl1pPr marL="0" indent="0">
              <a:buNone/>
              <a:defRPr sz="2200" b="1"/>
            </a:lvl1pPr>
            <a:lvl2pPr marL="408164" indent="0">
              <a:buNone/>
              <a:defRPr sz="1800" b="1"/>
            </a:lvl2pPr>
            <a:lvl3pPr marL="816327" indent="0">
              <a:buNone/>
              <a:defRPr sz="1600" b="1"/>
            </a:lvl3pPr>
            <a:lvl4pPr marL="1224490" indent="0">
              <a:buNone/>
              <a:defRPr sz="1400" b="1"/>
            </a:lvl4pPr>
            <a:lvl5pPr marL="1632654" indent="0">
              <a:buNone/>
              <a:defRPr sz="1400" b="1"/>
            </a:lvl5pPr>
            <a:lvl6pPr marL="2040817" indent="0">
              <a:buNone/>
              <a:defRPr sz="1400" b="1"/>
            </a:lvl6pPr>
            <a:lvl7pPr marL="2448980" indent="0">
              <a:buNone/>
              <a:defRPr sz="1400" b="1"/>
            </a:lvl7pPr>
            <a:lvl8pPr marL="2857144" indent="0">
              <a:buNone/>
              <a:defRPr sz="1400" b="1"/>
            </a:lvl8pPr>
            <a:lvl9pPr marL="3265307" indent="0">
              <a:buNone/>
              <a:defRPr sz="14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6"/>
            <a:ext cx="4040188" cy="3951288"/>
          </a:xfrm>
        </p:spPr>
        <p:txBody>
          <a:bodyPr/>
          <a:lstStyle>
            <a:lvl1pPr>
              <a:defRPr sz="22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2"/>
            <a:ext cx="4041775" cy="639763"/>
          </a:xfrm>
        </p:spPr>
        <p:txBody>
          <a:bodyPr anchor="b"/>
          <a:lstStyle>
            <a:lvl1pPr marL="0" indent="0">
              <a:buNone/>
              <a:defRPr sz="2200" b="1"/>
            </a:lvl1pPr>
            <a:lvl2pPr marL="408164" indent="0">
              <a:buNone/>
              <a:defRPr sz="1800" b="1"/>
            </a:lvl2pPr>
            <a:lvl3pPr marL="816327" indent="0">
              <a:buNone/>
              <a:defRPr sz="1600" b="1"/>
            </a:lvl3pPr>
            <a:lvl4pPr marL="1224490" indent="0">
              <a:buNone/>
              <a:defRPr sz="1400" b="1"/>
            </a:lvl4pPr>
            <a:lvl5pPr marL="1632654" indent="0">
              <a:buNone/>
              <a:defRPr sz="1400" b="1"/>
            </a:lvl5pPr>
            <a:lvl6pPr marL="2040817" indent="0">
              <a:buNone/>
              <a:defRPr sz="1400" b="1"/>
            </a:lvl6pPr>
            <a:lvl7pPr marL="2448980" indent="0">
              <a:buNone/>
              <a:defRPr sz="1400" b="1"/>
            </a:lvl7pPr>
            <a:lvl8pPr marL="2857144" indent="0">
              <a:buNone/>
              <a:defRPr sz="1400" b="1"/>
            </a:lvl8pPr>
            <a:lvl9pPr marL="3265307" indent="0">
              <a:buNone/>
              <a:defRPr sz="14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6"/>
            <a:ext cx="4041775" cy="3951288"/>
          </a:xfrm>
        </p:spPr>
        <p:txBody>
          <a:bodyPr/>
          <a:lstStyle>
            <a:lvl1pPr>
              <a:defRPr sz="22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60890-38A2-4BF6-B087-F956E8727011}" type="datetimeFigureOut">
              <a:rPr lang="en-CA" smtClean="0"/>
              <a:t>27/01/2016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BF551-4368-4290-829A-973B7D8E0C7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147070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60890-38A2-4BF6-B087-F956E8727011}" type="datetimeFigureOut">
              <a:rPr lang="en-CA" smtClean="0"/>
              <a:t>27/01/2016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BF551-4368-4290-829A-973B7D8E0C7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710145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60890-38A2-4BF6-B087-F956E8727011}" type="datetimeFigureOut">
              <a:rPr lang="en-CA" smtClean="0"/>
              <a:t>27/01/2016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BF551-4368-4290-829A-973B7D8E0C7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17922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52"/>
            <a:ext cx="3008313" cy="1162049"/>
          </a:xfrm>
        </p:spPr>
        <p:txBody>
          <a:bodyPr anchor="b"/>
          <a:lstStyle>
            <a:lvl1pPr algn="l">
              <a:defRPr sz="1800" b="1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1" y="273052"/>
            <a:ext cx="5111750" cy="5853112"/>
          </a:xfrm>
        </p:spPr>
        <p:txBody>
          <a:bodyPr/>
          <a:lstStyle>
            <a:lvl1pPr>
              <a:defRPr sz="2900"/>
            </a:lvl1pPr>
            <a:lvl2pPr>
              <a:defRPr sz="2500"/>
            </a:lvl2pPr>
            <a:lvl3pPr>
              <a:defRPr sz="22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691063"/>
          </a:xfrm>
        </p:spPr>
        <p:txBody>
          <a:bodyPr/>
          <a:lstStyle>
            <a:lvl1pPr marL="0" indent="0">
              <a:buNone/>
              <a:defRPr sz="1300"/>
            </a:lvl1pPr>
            <a:lvl2pPr marL="408164" indent="0">
              <a:buNone/>
              <a:defRPr sz="1000"/>
            </a:lvl2pPr>
            <a:lvl3pPr marL="816327" indent="0">
              <a:buNone/>
              <a:defRPr sz="900"/>
            </a:lvl3pPr>
            <a:lvl4pPr marL="1224490" indent="0">
              <a:buNone/>
              <a:defRPr sz="800"/>
            </a:lvl4pPr>
            <a:lvl5pPr marL="1632654" indent="0">
              <a:buNone/>
              <a:defRPr sz="800"/>
            </a:lvl5pPr>
            <a:lvl6pPr marL="2040817" indent="0">
              <a:buNone/>
              <a:defRPr sz="800"/>
            </a:lvl6pPr>
            <a:lvl7pPr marL="2448980" indent="0">
              <a:buNone/>
              <a:defRPr sz="800"/>
            </a:lvl7pPr>
            <a:lvl8pPr marL="2857144" indent="0">
              <a:buNone/>
              <a:defRPr sz="800"/>
            </a:lvl8pPr>
            <a:lvl9pPr marL="3265307" indent="0">
              <a:buNone/>
              <a:defRPr sz="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60890-38A2-4BF6-B087-F956E8727011}" type="datetimeFigureOut">
              <a:rPr lang="en-CA" smtClean="0"/>
              <a:t>27/01/2016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BF551-4368-4290-829A-973B7D8E0C7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614238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7"/>
          </a:xfrm>
        </p:spPr>
        <p:txBody>
          <a:bodyPr anchor="b"/>
          <a:lstStyle>
            <a:lvl1pPr algn="l">
              <a:defRPr sz="1800" b="1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2900"/>
            </a:lvl1pPr>
            <a:lvl2pPr marL="408164" indent="0">
              <a:buNone/>
              <a:defRPr sz="2500"/>
            </a:lvl2pPr>
            <a:lvl3pPr marL="816327" indent="0">
              <a:buNone/>
              <a:defRPr sz="2200"/>
            </a:lvl3pPr>
            <a:lvl4pPr marL="1224490" indent="0">
              <a:buNone/>
              <a:defRPr sz="1800"/>
            </a:lvl4pPr>
            <a:lvl5pPr marL="1632654" indent="0">
              <a:buNone/>
              <a:defRPr sz="1800"/>
            </a:lvl5pPr>
            <a:lvl6pPr marL="2040817" indent="0">
              <a:buNone/>
              <a:defRPr sz="1800"/>
            </a:lvl6pPr>
            <a:lvl7pPr marL="2448980" indent="0">
              <a:buNone/>
              <a:defRPr sz="1800"/>
            </a:lvl7pPr>
            <a:lvl8pPr marL="2857144" indent="0">
              <a:buNone/>
              <a:defRPr sz="1800"/>
            </a:lvl8pPr>
            <a:lvl9pPr marL="3265307" indent="0">
              <a:buNone/>
              <a:defRPr sz="1800"/>
            </a:lvl9pPr>
          </a:lstStyle>
          <a:p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1"/>
          </a:xfrm>
        </p:spPr>
        <p:txBody>
          <a:bodyPr/>
          <a:lstStyle>
            <a:lvl1pPr marL="0" indent="0">
              <a:buNone/>
              <a:defRPr sz="1300"/>
            </a:lvl1pPr>
            <a:lvl2pPr marL="408164" indent="0">
              <a:buNone/>
              <a:defRPr sz="1000"/>
            </a:lvl2pPr>
            <a:lvl3pPr marL="816327" indent="0">
              <a:buNone/>
              <a:defRPr sz="900"/>
            </a:lvl3pPr>
            <a:lvl4pPr marL="1224490" indent="0">
              <a:buNone/>
              <a:defRPr sz="800"/>
            </a:lvl4pPr>
            <a:lvl5pPr marL="1632654" indent="0">
              <a:buNone/>
              <a:defRPr sz="800"/>
            </a:lvl5pPr>
            <a:lvl6pPr marL="2040817" indent="0">
              <a:buNone/>
              <a:defRPr sz="800"/>
            </a:lvl6pPr>
            <a:lvl7pPr marL="2448980" indent="0">
              <a:buNone/>
              <a:defRPr sz="800"/>
            </a:lvl7pPr>
            <a:lvl8pPr marL="2857144" indent="0">
              <a:buNone/>
              <a:defRPr sz="800"/>
            </a:lvl8pPr>
            <a:lvl9pPr marL="3265307" indent="0">
              <a:buNone/>
              <a:defRPr sz="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60890-38A2-4BF6-B087-F956E8727011}" type="datetimeFigureOut">
              <a:rPr lang="en-CA" smtClean="0"/>
              <a:t>27/01/2016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BF551-4368-4290-829A-973B7D8E0C7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685309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1" y="274639"/>
            <a:ext cx="8229600" cy="1143000"/>
          </a:xfrm>
          <a:prstGeom prst="rect">
            <a:avLst/>
          </a:prstGeom>
        </p:spPr>
        <p:txBody>
          <a:bodyPr vert="horz" lIns="81633" tIns="40816" rIns="81633" bIns="40816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1600201"/>
            <a:ext cx="8229600" cy="4525963"/>
          </a:xfrm>
          <a:prstGeom prst="rect">
            <a:avLst/>
          </a:prstGeom>
        </p:spPr>
        <p:txBody>
          <a:bodyPr vert="horz" lIns="81633" tIns="40816" rIns="81633" bIns="40816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81633" tIns="40816" rIns="81633" bIns="40816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C60890-38A2-4BF6-B087-F956E8727011}" type="datetimeFigureOut">
              <a:rPr lang="en-CA" smtClean="0"/>
              <a:t>27/01/2016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1" y="6356351"/>
            <a:ext cx="2895600" cy="365125"/>
          </a:xfrm>
          <a:prstGeom prst="rect">
            <a:avLst/>
          </a:prstGeom>
        </p:spPr>
        <p:txBody>
          <a:bodyPr vert="horz" lIns="81633" tIns="40816" rIns="81633" bIns="40816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1" y="6356351"/>
            <a:ext cx="2133600" cy="365125"/>
          </a:xfrm>
          <a:prstGeom prst="rect">
            <a:avLst/>
          </a:prstGeom>
        </p:spPr>
        <p:txBody>
          <a:bodyPr vert="horz" lIns="81633" tIns="40816" rIns="81633" bIns="40816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FBF551-4368-4290-829A-973B7D8E0C7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594037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816327" rtl="0" eaLnBrk="1" latinLnBrk="0" hangingPunct="1">
        <a:spcBef>
          <a:spcPct val="0"/>
        </a:spcBef>
        <a:buNone/>
        <a:defRPr sz="3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6123" indent="-306123" algn="l" defTabSz="816327" rtl="0" eaLnBrk="1" latinLnBrk="0" hangingPunct="1">
        <a:spcBef>
          <a:spcPct val="20000"/>
        </a:spcBef>
        <a:buFont typeface="Arial" panose="020B0604020202020204" pitchFamily="34" charset="0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63265" indent="-255102" algn="l" defTabSz="816327" rtl="0" eaLnBrk="1" latinLnBrk="0" hangingPunct="1">
        <a:spcBef>
          <a:spcPct val="20000"/>
        </a:spcBef>
        <a:buFont typeface="Arial" panose="020B0604020202020204" pitchFamily="34" charset="0"/>
        <a:buChar char="–"/>
        <a:defRPr sz="2500" kern="1200">
          <a:solidFill>
            <a:schemeClr val="tx1"/>
          </a:solidFill>
          <a:latin typeface="+mn-lt"/>
          <a:ea typeface="+mn-ea"/>
          <a:cs typeface="+mn-cs"/>
        </a:defRPr>
      </a:lvl2pPr>
      <a:lvl3pPr marL="1020408" indent="-204082" algn="l" defTabSz="816327" rtl="0" eaLnBrk="1" latinLnBrk="0" hangingPunct="1">
        <a:spcBef>
          <a:spcPct val="20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428572" indent="-204082" algn="l" defTabSz="816327" rtl="0" eaLnBrk="1" latinLnBrk="0" hangingPunct="1">
        <a:spcBef>
          <a:spcPct val="20000"/>
        </a:spcBef>
        <a:buFont typeface="Arial" panose="020B0604020202020204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36736" indent="-204082" algn="l" defTabSz="816327" rtl="0" eaLnBrk="1" latinLnBrk="0" hangingPunct="1">
        <a:spcBef>
          <a:spcPct val="20000"/>
        </a:spcBef>
        <a:buFont typeface="Arial" panose="020B0604020202020204" pitchFamily="34" charset="0"/>
        <a:buChar char="»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44898" indent="-204082" algn="l" defTabSz="816327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53062" indent="-204082" algn="l" defTabSz="816327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061226" indent="-204082" algn="l" defTabSz="816327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469389" indent="-204082" algn="l" defTabSz="816327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16327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08164" algn="l" defTabSz="816327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16327" algn="l" defTabSz="816327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24490" algn="l" defTabSz="816327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632654" algn="l" defTabSz="816327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40817" algn="l" defTabSz="816327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448980" algn="l" defTabSz="816327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857144" algn="l" defTabSz="816327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265307" algn="l" defTabSz="816327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jpe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3" name="Picture 79" descr="trainrenderHyperloo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40" r="16158"/>
          <a:stretch>
            <a:fillRect/>
          </a:stretch>
        </p:blipFill>
        <p:spPr bwMode="auto">
          <a:xfrm>
            <a:off x="155402" y="44624"/>
            <a:ext cx="8953102" cy="67912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0C0C0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383838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383838"/>
                  </a:outerShdw>
                </a:effectLst>
              </a14:hiddenEffects>
            </a:ext>
          </a:extLst>
        </p:spPr>
      </p:pic>
      <p:sp>
        <p:nvSpPr>
          <p:cNvPr id="1051" name="Text Box 84"/>
          <p:cNvSpPr txBox="1">
            <a:spLocks noChangeArrowheads="1"/>
          </p:cNvSpPr>
          <p:nvPr/>
        </p:nvSpPr>
        <p:spPr bwMode="auto">
          <a:xfrm>
            <a:off x="80168" y="908720"/>
            <a:ext cx="8983662" cy="136048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39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C0C0C0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383838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2653" tIns="32653" rIns="32653" bIns="32653" numCol="1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300" spc="600" dirty="0">
                <a:solidFill>
                  <a:srgbClr val="FFFFFF"/>
                </a:solidFill>
                <a:latin typeface="Gill Sans MT" pitchFamily="34" charset="0"/>
                <a:cs typeface="Arial" pitchFamily="34" charset="0"/>
              </a:rPr>
              <a:t>TRANSPORTATION — INNOVATED.</a:t>
            </a:r>
            <a:endParaRPr lang="en-US" altLang="en-US" spc="6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52" name="Text Box 85"/>
          <p:cNvSpPr txBox="1">
            <a:spLocks noChangeArrowheads="1"/>
          </p:cNvSpPr>
          <p:nvPr/>
        </p:nvSpPr>
        <p:spPr bwMode="auto">
          <a:xfrm>
            <a:off x="5220072" y="5216822"/>
            <a:ext cx="5246688" cy="695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0C0C0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383838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383838"/>
                  </a:outerShdw>
                </a:effectLst>
              </a14:hiddenEffects>
            </a:ext>
          </a:extLst>
        </p:spPr>
        <p:txBody>
          <a:bodyPr vert="horz" wrap="square" lIns="32653" tIns="32653" rIns="32653" bIns="32653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900" spc="300" dirty="0">
                <a:solidFill>
                  <a:srgbClr val="E6E6E6"/>
                </a:solidFill>
                <a:latin typeface="Gill Sans MT" pitchFamily="34" charset="0"/>
                <a:cs typeface="Arial" pitchFamily="34" charset="0"/>
              </a:rPr>
              <a:t>SpaceX </a:t>
            </a:r>
            <a:r>
              <a:rPr lang="en-US" altLang="en-US" sz="900" spc="300" dirty="0" smtClean="0">
                <a:solidFill>
                  <a:srgbClr val="E6E6E6"/>
                </a:solidFill>
                <a:latin typeface="Gill Sans MT" pitchFamily="34" charset="0"/>
                <a:cs typeface="Arial" pitchFamily="34" charset="0"/>
              </a:rPr>
              <a:t>Hyperloop Technical Presentation</a:t>
            </a:r>
            <a:r>
              <a:rPr lang="en-US" altLang="en-US" sz="900" spc="300" dirty="0">
                <a:solidFill>
                  <a:srgbClr val="E6E6E6"/>
                </a:solidFill>
                <a:latin typeface="Gill Sans MT" pitchFamily="34" charset="0"/>
                <a:cs typeface="Arial" pitchFamily="34" charset="0"/>
              </a:rPr>
              <a:t/>
            </a:r>
            <a:br>
              <a:rPr lang="en-US" altLang="en-US" sz="900" spc="300" dirty="0">
                <a:solidFill>
                  <a:srgbClr val="E6E6E6"/>
                </a:solidFill>
                <a:latin typeface="Gill Sans MT" pitchFamily="34" charset="0"/>
                <a:cs typeface="Arial" pitchFamily="34" charset="0"/>
              </a:rPr>
            </a:br>
            <a:r>
              <a:rPr lang="en-US" altLang="en-US" sz="900" spc="300" dirty="0">
                <a:solidFill>
                  <a:srgbClr val="E6E6E6"/>
                </a:solidFill>
                <a:latin typeface="Gill Sans MT" pitchFamily="34" charset="0"/>
                <a:cs typeface="Arial" pitchFamily="34" charset="0"/>
              </a:rPr>
              <a:t>University of Waterloo Hyperloop Team</a:t>
            </a:r>
            <a:endParaRPr lang="en-US" altLang="en-US" sz="900" spc="3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110" name="Picture 86" descr="uwcres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4869160"/>
            <a:ext cx="1095375" cy="1095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0C0C0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383838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383838"/>
                  </a:outerShdw>
                </a:effectLst>
              </a14:hiddenEffects>
            </a:ext>
          </a:extLst>
        </p:spPr>
      </p:pic>
      <p:cxnSp>
        <p:nvCxnSpPr>
          <p:cNvPr id="1111" name="AutoShape 87"/>
          <p:cNvCxnSpPr>
            <a:cxnSpLocks noChangeShapeType="1"/>
          </p:cNvCxnSpPr>
          <p:nvPr/>
        </p:nvCxnSpPr>
        <p:spPr bwMode="auto">
          <a:xfrm>
            <a:off x="323529" y="4725144"/>
            <a:ext cx="8496944" cy="0"/>
          </a:xfrm>
          <a:prstGeom prst="straightConnector1">
            <a:avLst/>
          </a:prstGeom>
          <a:noFill/>
          <a:ln w="6350" algn="ctr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383838"/>
                  </a:outerShdw>
                </a:effectLst>
              </a14:hiddenEffects>
            </a:ext>
          </a:extLst>
        </p:spPr>
      </p:cxnSp>
      <p:cxnSp>
        <p:nvCxnSpPr>
          <p:cNvPr id="1112" name="AutoShape 88"/>
          <p:cNvCxnSpPr>
            <a:cxnSpLocks noChangeShapeType="1"/>
          </p:cNvCxnSpPr>
          <p:nvPr/>
        </p:nvCxnSpPr>
        <p:spPr bwMode="auto">
          <a:xfrm>
            <a:off x="1763688" y="4725144"/>
            <a:ext cx="0" cy="1452732"/>
          </a:xfrm>
          <a:prstGeom prst="straightConnector1">
            <a:avLst/>
          </a:prstGeom>
          <a:noFill/>
          <a:ln w="6350" algn="ctr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383838"/>
                  </a:outerShdw>
                </a:effectLst>
              </a14:hiddenEffects>
            </a:ext>
          </a:extLst>
        </p:spPr>
      </p:cxnSp>
      <p:cxnSp>
        <p:nvCxnSpPr>
          <p:cNvPr id="1113" name="AutoShape 89"/>
          <p:cNvCxnSpPr>
            <a:cxnSpLocks noChangeShapeType="1"/>
          </p:cNvCxnSpPr>
          <p:nvPr/>
        </p:nvCxnSpPr>
        <p:spPr bwMode="auto">
          <a:xfrm>
            <a:off x="5004048" y="4725144"/>
            <a:ext cx="0" cy="1452732"/>
          </a:xfrm>
          <a:prstGeom prst="straightConnector1">
            <a:avLst/>
          </a:prstGeom>
          <a:noFill/>
          <a:ln w="6350" algn="ctr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383838"/>
                  </a:outerShdw>
                </a:effectLst>
              </a14:hiddenEffects>
            </a:ext>
          </a:extLst>
        </p:spPr>
      </p:cxnSp>
      <p:pic>
        <p:nvPicPr>
          <p:cNvPr id="1114" name="Picture 90" descr="hyperlooplogo_whit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5150881"/>
            <a:ext cx="2580233" cy="8136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0C0C0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383838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383838"/>
                  </a:outerShdw>
                </a:effectLst>
              </a14:hiddenEffects>
            </a:ext>
          </a:extLst>
        </p:spPr>
      </p:pic>
      <p:sp>
        <p:nvSpPr>
          <p:cNvPr id="1054" name="Text Box 91"/>
          <p:cNvSpPr txBox="1">
            <a:spLocks noChangeArrowheads="1"/>
          </p:cNvSpPr>
          <p:nvPr/>
        </p:nvSpPr>
        <p:spPr bwMode="auto">
          <a:xfrm>
            <a:off x="2699792" y="6237312"/>
            <a:ext cx="6063456" cy="219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0C0C0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383838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383838"/>
                  </a:outerShdw>
                </a:effectLst>
              </a14:hiddenEffects>
            </a:ext>
          </a:extLst>
        </p:spPr>
        <p:txBody>
          <a:bodyPr vert="horz" wrap="square" lIns="32653" tIns="32653" rIns="32653" bIns="32653" numCol="1" anchor="t" anchorCtr="0" compatLnSpc="1">
            <a:prstTxWarp prst="textNoShape">
              <a:avLst/>
            </a:prstTxWarp>
          </a:bodyPr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800" dirty="0">
                <a:solidFill>
                  <a:srgbClr val="FFFFFF"/>
                </a:solidFill>
                <a:latin typeface="Gill Sans MT" pitchFamily="34" charset="0"/>
                <a:cs typeface="Arial" pitchFamily="34" charset="0"/>
              </a:rPr>
              <a:t>University of Waterloo—</a:t>
            </a:r>
            <a:r>
              <a:rPr lang="en-US" altLang="en-US" sz="800" dirty="0" err="1">
                <a:solidFill>
                  <a:srgbClr val="FFFFFF"/>
                </a:solidFill>
                <a:latin typeface="Gill Sans MT" pitchFamily="34" charset="0"/>
                <a:cs typeface="Arial" pitchFamily="34" charset="0"/>
              </a:rPr>
              <a:t>Hyperloop</a:t>
            </a:r>
            <a:r>
              <a:rPr lang="en-US" altLang="en-US" sz="800" dirty="0">
                <a:solidFill>
                  <a:srgbClr val="FFFFFF"/>
                </a:solidFill>
                <a:latin typeface="Gill Sans MT" pitchFamily="34" charset="0"/>
                <a:cs typeface="Arial" pitchFamily="34" charset="0"/>
              </a:rPr>
              <a:t> Final Design Package  |  </a:t>
            </a:r>
            <a:fld id="{27534BE9-A416-4346-B4FD-8FA6C094B8FB}" type="slidenum">
              <a:rPr lang="en-US" altLang="en-US" sz="800">
                <a:solidFill>
                  <a:srgbClr val="FFFFFF"/>
                </a:solidFill>
                <a:latin typeface="Gill Sans MT" pitchFamily="34" charset="0"/>
                <a:cs typeface="Arial" pitchFamily="34" charset="0"/>
              </a:rPr>
              <a:pPr algn="r" fontAlgn="base">
                <a:spcBef>
                  <a:spcPct val="0"/>
                </a:spcBef>
                <a:spcAft>
                  <a:spcPct val="0"/>
                </a:spcAft>
              </a:pPr>
              <a:t>1</a:t>
            </a:fld>
            <a:endParaRPr lang="en-US" altLang="en-US" sz="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55" name="Rectangle 92"/>
          <p:cNvSpPr>
            <a:spLocks noChangeArrowheads="1"/>
          </p:cNvSpPr>
          <p:nvPr/>
        </p:nvSpPr>
        <p:spPr bwMode="auto">
          <a:xfrm>
            <a:off x="107504" y="116632"/>
            <a:ext cx="8928991" cy="6624735"/>
          </a:xfrm>
          <a:prstGeom prst="rect">
            <a:avLst/>
          </a:prstGeom>
          <a:noFill/>
          <a:ln w="304800" algn="ctr">
            <a:solidFill>
              <a:srgbClr val="FFFF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0C0C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383838"/>
                  </a:outerShdw>
                </a:effectLst>
              </a14:hiddenEffects>
            </a:ext>
          </a:extLst>
        </p:spPr>
        <p:txBody>
          <a:bodyPr vert="horz" wrap="square" lIns="32653" tIns="32653" rIns="32653" bIns="32653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1056" name="Rectangle 93"/>
          <p:cNvSpPr>
            <a:spLocks noChangeArrowheads="1"/>
          </p:cNvSpPr>
          <p:nvPr/>
        </p:nvSpPr>
        <p:spPr bwMode="auto">
          <a:xfrm>
            <a:off x="323529" y="332656"/>
            <a:ext cx="8496944" cy="6192688"/>
          </a:xfrm>
          <a:prstGeom prst="rect">
            <a:avLst/>
          </a:prstGeom>
          <a:noFill/>
          <a:ln w="6350" algn="ctr">
            <a:solidFill>
              <a:srgbClr val="FFFF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0C0C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383838"/>
                  </a:outerShdw>
                </a:effectLst>
              </a14:hiddenEffects>
            </a:ext>
          </a:extLst>
        </p:spPr>
        <p:txBody>
          <a:bodyPr vert="horz" wrap="square" lIns="32653" tIns="32653" rIns="32653" bIns="32653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cxnSp>
        <p:nvCxnSpPr>
          <p:cNvPr id="112" name="AutoShape 95"/>
          <p:cNvCxnSpPr>
            <a:cxnSpLocks noChangeShapeType="1"/>
          </p:cNvCxnSpPr>
          <p:nvPr/>
        </p:nvCxnSpPr>
        <p:spPr bwMode="auto">
          <a:xfrm>
            <a:off x="323529" y="6177876"/>
            <a:ext cx="8496944" cy="0"/>
          </a:xfrm>
          <a:prstGeom prst="straightConnector1">
            <a:avLst/>
          </a:prstGeom>
          <a:noFill/>
          <a:ln w="6350" algn="ctr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383838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166438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Text Box 91"/>
          <p:cNvSpPr txBox="1">
            <a:spLocks noChangeArrowheads="1"/>
          </p:cNvSpPr>
          <p:nvPr/>
        </p:nvSpPr>
        <p:spPr bwMode="auto">
          <a:xfrm>
            <a:off x="2699792" y="6237312"/>
            <a:ext cx="6063456" cy="219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0C0C0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383838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383838"/>
                  </a:outerShdw>
                </a:effectLst>
              </a14:hiddenEffects>
            </a:ext>
          </a:extLst>
        </p:spPr>
        <p:txBody>
          <a:bodyPr vert="horz" wrap="square" lIns="32653" tIns="32653" rIns="32653" bIns="32653" numCol="1" anchor="t" anchorCtr="0" compatLnSpc="1">
            <a:prstTxWarp prst="textNoShape">
              <a:avLst/>
            </a:prstTxWarp>
          </a:bodyPr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800" dirty="0">
                <a:solidFill>
                  <a:srgbClr val="FFFFFF"/>
                </a:solidFill>
                <a:latin typeface="Gill Sans MT" pitchFamily="34" charset="0"/>
                <a:cs typeface="Arial" pitchFamily="34" charset="0"/>
              </a:rPr>
              <a:t>University of Waterloo—</a:t>
            </a:r>
            <a:r>
              <a:rPr lang="en-US" altLang="en-US" sz="800" dirty="0" err="1">
                <a:solidFill>
                  <a:srgbClr val="FFFFFF"/>
                </a:solidFill>
                <a:latin typeface="Gill Sans MT" pitchFamily="34" charset="0"/>
                <a:cs typeface="Arial" pitchFamily="34" charset="0"/>
              </a:rPr>
              <a:t>Hyperloop</a:t>
            </a:r>
            <a:r>
              <a:rPr lang="en-US" altLang="en-US" sz="800" dirty="0">
                <a:solidFill>
                  <a:srgbClr val="FFFFFF"/>
                </a:solidFill>
                <a:latin typeface="Gill Sans MT" pitchFamily="34" charset="0"/>
                <a:cs typeface="Arial" pitchFamily="34" charset="0"/>
              </a:rPr>
              <a:t> Final Design Package  |  </a:t>
            </a:r>
            <a:fld id="{27534BE9-A416-4346-B4FD-8FA6C094B8FB}" type="slidenum">
              <a:rPr lang="en-US" altLang="en-US" sz="800">
                <a:solidFill>
                  <a:srgbClr val="FFFFFF"/>
                </a:solidFill>
                <a:latin typeface="Gill Sans MT" pitchFamily="34" charset="0"/>
                <a:cs typeface="Arial" pitchFamily="34" charset="0"/>
              </a:rPr>
              <a:pPr algn="r" fontAlgn="base">
                <a:spcBef>
                  <a:spcPct val="0"/>
                </a:spcBef>
                <a:spcAft>
                  <a:spcPct val="0"/>
                </a:spcAft>
              </a:pPr>
              <a:t>10</a:t>
            </a:fld>
            <a:endParaRPr lang="en-US" altLang="en-US" sz="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55" name="Rectangle 92"/>
          <p:cNvSpPr>
            <a:spLocks noChangeArrowheads="1"/>
          </p:cNvSpPr>
          <p:nvPr/>
        </p:nvSpPr>
        <p:spPr bwMode="auto">
          <a:xfrm>
            <a:off x="107504" y="116632"/>
            <a:ext cx="8928991" cy="6624735"/>
          </a:xfrm>
          <a:prstGeom prst="rect">
            <a:avLst/>
          </a:prstGeom>
          <a:noFill/>
          <a:ln w="304800" algn="ctr">
            <a:solidFill>
              <a:srgbClr val="FFFF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0C0C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383838"/>
                  </a:outerShdw>
                </a:effectLst>
              </a14:hiddenEffects>
            </a:ext>
          </a:extLst>
        </p:spPr>
        <p:txBody>
          <a:bodyPr vert="horz" wrap="square" lIns="32653" tIns="32653" rIns="32653" bIns="32653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1056" name="Rectangle 93"/>
          <p:cNvSpPr>
            <a:spLocks noChangeArrowheads="1"/>
          </p:cNvSpPr>
          <p:nvPr/>
        </p:nvSpPr>
        <p:spPr bwMode="auto">
          <a:xfrm>
            <a:off x="323529" y="332656"/>
            <a:ext cx="8496944" cy="6192688"/>
          </a:xfrm>
          <a:prstGeom prst="rect">
            <a:avLst/>
          </a:prstGeom>
          <a:noFill/>
          <a:ln w="6350" algn="ctr">
            <a:solidFill>
              <a:srgbClr val="FFFF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0C0C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383838"/>
                  </a:outerShdw>
                </a:effectLst>
              </a14:hiddenEffects>
            </a:ext>
          </a:extLst>
        </p:spPr>
        <p:txBody>
          <a:bodyPr vert="horz" wrap="square" lIns="32653" tIns="32653" rIns="32653" bIns="32653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cxnSp>
        <p:nvCxnSpPr>
          <p:cNvPr id="112" name="AutoShape 95"/>
          <p:cNvCxnSpPr>
            <a:cxnSpLocks noChangeShapeType="1"/>
          </p:cNvCxnSpPr>
          <p:nvPr/>
        </p:nvCxnSpPr>
        <p:spPr bwMode="auto">
          <a:xfrm>
            <a:off x="323529" y="6177876"/>
            <a:ext cx="8496944" cy="0"/>
          </a:xfrm>
          <a:prstGeom prst="straightConnector1">
            <a:avLst/>
          </a:prstGeom>
          <a:noFill/>
          <a:ln w="6350" algn="ctr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383838"/>
                  </a:outerShdw>
                </a:effectLst>
              </a14:hiddenEffects>
            </a:ext>
          </a:extLst>
        </p:spPr>
      </p:cxnSp>
      <p:sp>
        <p:nvSpPr>
          <p:cNvPr id="21" name="Text Box 84"/>
          <p:cNvSpPr txBox="1">
            <a:spLocks noChangeArrowheads="1"/>
          </p:cNvSpPr>
          <p:nvPr/>
        </p:nvSpPr>
        <p:spPr bwMode="auto">
          <a:xfrm>
            <a:off x="80168" y="1924497"/>
            <a:ext cx="8983662" cy="136048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39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C0C0C0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383838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2653" tIns="32653" rIns="32653" bIns="32653" numCol="1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3800" spc="600" dirty="0" smtClean="0">
                <a:solidFill>
                  <a:srgbClr val="FFFFFF"/>
                </a:solidFill>
                <a:latin typeface="Gill Sans MT" pitchFamily="34" charset="0"/>
                <a:cs typeface="Arial" pitchFamily="34" charset="0"/>
              </a:rPr>
              <a:t>$48,000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altLang="en-US" sz="2300" spc="600" dirty="0">
              <a:solidFill>
                <a:srgbClr val="FFFFFF"/>
              </a:solidFill>
              <a:latin typeface="Gill Sans MT" pitchFamily="34" charset="0"/>
              <a:cs typeface="Arial" pitchFamily="34" charset="0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300" spc="600" dirty="0" smtClean="0">
                <a:solidFill>
                  <a:srgbClr val="FFFFFF"/>
                </a:solidFill>
                <a:latin typeface="Gill Sans MT" pitchFamily="34" charset="0"/>
                <a:cs typeface="Arial" pitchFamily="34" charset="0"/>
              </a:rPr>
              <a:t>Estimated Construction Cost</a:t>
            </a:r>
            <a:br>
              <a:rPr lang="en-US" altLang="en-US" sz="2300" spc="600" dirty="0" smtClean="0">
                <a:solidFill>
                  <a:srgbClr val="FFFFFF"/>
                </a:solidFill>
                <a:latin typeface="Gill Sans MT" pitchFamily="34" charset="0"/>
                <a:cs typeface="Arial" pitchFamily="34" charset="0"/>
              </a:rPr>
            </a:br>
            <a:r>
              <a:rPr lang="en-US" altLang="en-US" sz="2300" spc="600" dirty="0" smtClean="0">
                <a:solidFill>
                  <a:srgbClr val="FFFFFF"/>
                </a:solidFill>
                <a:latin typeface="Gill Sans MT" pitchFamily="34" charset="0"/>
                <a:cs typeface="Arial" pitchFamily="34" charset="0"/>
              </a:rPr>
              <a:t>including 30% contingency</a:t>
            </a:r>
            <a:endParaRPr lang="en-US" altLang="en-US" spc="6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8961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Text Box 91"/>
          <p:cNvSpPr txBox="1">
            <a:spLocks noChangeArrowheads="1"/>
          </p:cNvSpPr>
          <p:nvPr/>
        </p:nvSpPr>
        <p:spPr bwMode="auto">
          <a:xfrm>
            <a:off x="2699792" y="6237312"/>
            <a:ext cx="6063456" cy="219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0C0C0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383838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383838"/>
                  </a:outerShdw>
                </a:effectLst>
              </a14:hiddenEffects>
            </a:ext>
          </a:extLst>
        </p:spPr>
        <p:txBody>
          <a:bodyPr vert="horz" wrap="square" lIns="32653" tIns="32653" rIns="32653" bIns="32653" numCol="1" anchor="t" anchorCtr="0" compatLnSpc="1">
            <a:prstTxWarp prst="textNoShape">
              <a:avLst/>
            </a:prstTxWarp>
          </a:bodyPr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800" dirty="0">
                <a:solidFill>
                  <a:srgbClr val="FFFFFF"/>
                </a:solidFill>
                <a:latin typeface="Gill Sans MT" pitchFamily="34" charset="0"/>
                <a:cs typeface="Arial" pitchFamily="34" charset="0"/>
              </a:rPr>
              <a:t>University of Waterloo—</a:t>
            </a:r>
            <a:r>
              <a:rPr lang="en-US" altLang="en-US" sz="800" dirty="0" err="1">
                <a:solidFill>
                  <a:srgbClr val="FFFFFF"/>
                </a:solidFill>
                <a:latin typeface="Gill Sans MT" pitchFamily="34" charset="0"/>
                <a:cs typeface="Arial" pitchFamily="34" charset="0"/>
              </a:rPr>
              <a:t>Hyperloop</a:t>
            </a:r>
            <a:r>
              <a:rPr lang="en-US" altLang="en-US" sz="800" dirty="0">
                <a:solidFill>
                  <a:srgbClr val="FFFFFF"/>
                </a:solidFill>
                <a:latin typeface="Gill Sans MT" pitchFamily="34" charset="0"/>
                <a:cs typeface="Arial" pitchFamily="34" charset="0"/>
              </a:rPr>
              <a:t> Final Design Package  |  </a:t>
            </a:r>
            <a:fld id="{27534BE9-A416-4346-B4FD-8FA6C094B8FB}" type="slidenum">
              <a:rPr lang="en-US" altLang="en-US" sz="800">
                <a:solidFill>
                  <a:srgbClr val="FFFFFF"/>
                </a:solidFill>
                <a:latin typeface="Gill Sans MT" pitchFamily="34" charset="0"/>
                <a:cs typeface="Arial" pitchFamily="34" charset="0"/>
              </a:rPr>
              <a:pPr algn="r" fontAlgn="base">
                <a:spcBef>
                  <a:spcPct val="0"/>
                </a:spcBef>
                <a:spcAft>
                  <a:spcPct val="0"/>
                </a:spcAft>
              </a:pPr>
              <a:t>11</a:t>
            </a:fld>
            <a:endParaRPr lang="en-US" altLang="en-US" sz="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55" name="Rectangle 92"/>
          <p:cNvSpPr>
            <a:spLocks noChangeArrowheads="1"/>
          </p:cNvSpPr>
          <p:nvPr/>
        </p:nvSpPr>
        <p:spPr bwMode="auto">
          <a:xfrm>
            <a:off x="107504" y="116632"/>
            <a:ext cx="8928991" cy="6624735"/>
          </a:xfrm>
          <a:prstGeom prst="rect">
            <a:avLst/>
          </a:prstGeom>
          <a:noFill/>
          <a:ln w="304800" algn="ctr">
            <a:solidFill>
              <a:srgbClr val="FFFF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0C0C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383838"/>
                  </a:outerShdw>
                </a:effectLst>
              </a14:hiddenEffects>
            </a:ext>
          </a:extLst>
        </p:spPr>
        <p:txBody>
          <a:bodyPr vert="horz" wrap="square" lIns="32653" tIns="32653" rIns="32653" bIns="32653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1056" name="Rectangle 93"/>
          <p:cNvSpPr>
            <a:spLocks noChangeArrowheads="1"/>
          </p:cNvSpPr>
          <p:nvPr/>
        </p:nvSpPr>
        <p:spPr bwMode="auto">
          <a:xfrm>
            <a:off x="323529" y="332656"/>
            <a:ext cx="8496944" cy="6192688"/>
          </a:xfrm>
          <a:prstGeom prst="rect">
            <a:avLst/>
          </a:prstGeom>
          <a:noFill/>
          <a:ln w="6350" algn="ctr">
            <a:solidFill>
              <a:srgbClr val="FFFF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0C0C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383838"/>
                  </a:outerShdw>
                </a:effectLst>
              </a14:hiddenEffects>
            </a:ext>
          </a:extLst>
        </p:spPr>
        <p:txBody>
          <a:bodyPr vert="horz" wrap="square" lIns="32653" tIns="32653" rIns="32653" bIns="32653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cxnSp>
        <p:nvCxnSpPr>
          <p:cNvPr id="1119" name="AutoShape 95"/>
          <p:cNvCxnSpPr>
            <a:cxnSpLocks noChangeShapeType="1"/>
          </p:cNvCxnSpPr>
          <p:nvPr/>
        </p:nvCxnSpPr>
        <p:spPr bwMode="auto">
          <a:xfrm>
            <a:off x="323529" y="1165201"/>
            <a:ext cx="8496944" cy="0"/>
          </a:xfrm>
          <a:prstGeom prst="straightConnector1">
            <a:avLst/>
          </a:prstGeom>
          <a:noFill/>
          <a:ln w="6350" algn="ctr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383838"/>
                  </a:outerShdw>
                </a:effectLst>
              </a14:hiddenEffects>
            </a:ext>
          </a:extLst>
        </p:spPr>
      </p:cxnSp>
      <p:cxnSp>
        <p:nvCxnSpPr>
          <p:cNvPr id="112" name="AutoShape 95"/>
          <p:cNvCxnSpPr>
            <a:cxnSpLocks noChangeShapeType="1"/>
          </p:cNvCxnSpPr>
          <p:nvPr/>
        </p:nvCxnSpPr>
        <p:spPr bwMode="auto">
          <a:xfrm>
            <a:off x="323529" y="6177876"/>
            <a:ext cx="8496944" cy="0"/>
          </a:xfrm>
          <a:prstGeom prst="straightConnector1">
            <a:avLst/>
          </a:prstGeom>
          <a:noFill/>
          <a:ln w="6350" algn="ctr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383838"/>
                  </a:outerShdw>
                </a:effectLst>
              </a14:hiddenEffects>
            </a:ext>
          </a:extLst>
        </p:spPr>
      </p:cxnSp>
      <p:sp>
        <p:nvSpPr>
          <p:cNvPr id="119" name="Text Box 84"/>
          <p:cNvSpPr txBox="1">
            <a:spLocks noChangeArrowheads="1"/>
          </p:cNvSpPr>
          <p:nvPr/>
        </p:nvSpPr>
        <p:spPr bwMode="auto">
          <a:xfrm>
            <a:off x="467544" y="484957"/>
            <a:ext cx="8208912" cy="567779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39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C0C0C0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383838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2653" tIns="32653" rIns="32653" bIns="32653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300" spc="600" dirty="0" smtClean="0">
                <a:solidFill>
                  <a:srgbClr val="FFFFFF"/>
                </a:solidFill>
                <a:latin typeface="Gill Sans MT" pitchFamily="34" charset="0"/>
                <a:cs typeface="Arial" pitchFamily="34" charset="0"/>
              </a:rPr>
              <a:t>POD DIMENSIONS</a:t>
            </a:r>
            <a:endParaRPr lang="en-US" altLang="en-US" spc="6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026" name="Picture 2" descr="Pod Render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294952"/>
            <a:ext cx="5256584" cy="350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Box 84"/>
          <p:cNvSpPr txBox="1">
            <a:spLocks noChangeArrowheads="1"/>
          </p:cNvSpPr>
          <p:nvPr/>
        </p:nvSpPr>
        <p:spPr bwMode="auto">
          <a:xfrm>
            <a:off x="467544" y="5013175"/>
            <a:ext cx="5264761" cy="129614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39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C0C0C0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383838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2653" tIns="32653" rIns="32653" bIns="32653" numCol="1" anchor="t" anchorCtr="0" compatLnSpc="1">
            <a:prstTxWarp prst="textNoShape">
              <a:avLst/>
            </a:prstTxWarp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en-CA" altLang="en-US" sz="2300" spc="600" dirty="0" smtClean="0">
                <a:solidFill>
                  <a:srgbClr val="FFFFFF"/>
                </a:solidFill>
                <a:latin typeface="Gill Sans MT" pitchFamily="34" charset="0"/>
                <a:cs typeface="Arial" pitchFamily="34" charset="0"/>
              </a:rPr>
              <a:t>1320 </a:t>
            </a:r>
            <a:r>
              <a:rPr lang="en-CA" altLang="en-US" sz="2300" spc="600" dirty="0">
                <a:solidFill>
                  <a:srgbClr val="FFFFFF"/>
                </a:solidFill>
                <a:latin typeface="Gill Sans MT" pitchFamily="34" charset="0"/>
                <a:cs typeface="Arial" pitchFamily="34" charset="0"/>
              </a:rPr>
              <a:t>mm wide (</a:t>
            </a:r>
            <a:r>
              <a:rPr lang="en-CA" altLang="en-US" sz="2300" spc="600" dirty="0" smtClean="0">
                <a:solidFill>
                  <a:srgbClr val="FFFFFF"/>
                </a:solidFill>
                <a:latin typeface="Gill Sans MT" pitchFamily="34" charset="0"/>
                <a:cs typeface="Arial" pitchFamily="34" charset="0"/>
              </a:rPr>
              <a:t>52”)</a:t>
            </a: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en-CA" altLang="en-US" sz="2300" spc="600" dirty="0" smtClean="0">
                <a:solidFill>
                  <a:srgbClr val="FFFFFF"/>
                </a:solidFill>
                <a:latin typeface="Gill Sans MT" pitchFamily="34" charset="0"/>
                <a:cs typeface="Arial" pitchFamily="34" charset="0"/>
              </a:rPr>
              <a:t>850 </a:t>
            </a:r>
            <a:r>
              <a:rPr lang="en-CA" altLang="en-US" sz="2300" spc="600" dirty="0">
                <a:solidFill>
                  <a:srgbClr val="FFFFFF"/>
                </a:solidFill>
                <a:latin typeface="Gill Sans MT" pitchFamily="34" charset="0"/>
                <a:cs typeface="Arial" pitchFamily="34" charset="0"/>
              </a:rPr>
              <a:t>mm high (34</a:t>
            </a:r>
            <a:r>
              <a:rPr lang="en-CA" altLang="en-US" sz="2300" spc="600" dirty="0" smtClean="0">
                <a:solidFill>
                  <a:srgbClr val="FFFFFF"/>
                </a:solidFill>
                <a:latin typeface="Gill Sans MT" pitchFamily="34" charset="0"/>
                <a:cs typeface="Arial" pitchFamily="34" charset="0"/>
              </a:rPr>
              <a:t>”)</a:t>
            </a: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en-CA" altLang="en-US" sz="2300" spc="600" dirty="0" smtClean="0">
                <a:solidFill>
                  <a:srgbClr val="FFFFFF"/>
                </a:solidFill>
                <a:latin typeface="Gill Sans MT" pitchFamily="34" charset="0"/>
                <a:cs typeface="Arial" pitchFamily="34" charset="0"/>
              </a:rPr>
              <a:t>3100 </a:t>
            </a:r>
            <a:r>
              <a:rPr lang="en-CA" altLang="en-US" sz="2300" spc="600" dirty="0">
                <a:solidFill>
                  <a:srgbClr val="FFFFFF"/>
                </a:solidFill>
                <a:latin typeface="Gill Sans MT" pitchFamily="34" charset="0"/>
                <a:cs typeface="Arial" pitchFamily="34" charset="0"/>
              </a:rPr>
              <a:t>mm long (122”)</a:t>
            </a:r>
          </a:p>
        </p:txBody>
      </p:sp>
      <p:pic>
        <p:nvPicPr>
          <p:cNvPr id="1028" name="Picture 4" descr="FDW_pod_render_05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6123" y="2173518"/>
            <a:ext cx="4744548" cy="3161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AutoShape 95"/>
          <p:cNvCxnSpPr>
            <a:cxnSpLocks noChangeShapeType="1"/>
          </p:cNvCxnSpPr>
          <p:nvPr/>
        </p:nvCxnSpPr>
        <p:spPr bwMode="auto">
          <a:xfrm>
            <a:off x="5868144" y="1165201"/>
            <a:ext cx="0" cy="5012675"/>
          </a:xfrm>
          <a:prstGeom prst="straightConnector1">
            <a:avLst/>
          </a:prstGeom>
          <a:noFill/>
          <a:ln w="6350" algn="ctr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383838"/>
                  </a:outerShdw>
                </a:effectLst>
              </a14:hiddenEffects>
            </a:ext>
          </a:extLst>
        </p:spPr>
      </p:cxnSp>
      <p:cxnSp>
        <p:nvCxnSpPr>
          <p:cNvPr id="13" name="AutoShape 95"/>
          <p:cNvCxnSpPr>
            <a:cxnSpLocks noChangeShapeType="1"/>
          </p:cNvCxnSpPr>
          <p:nvPr/>
        </p:nvCxnSpPr>
        <p:spPr bwMode="auto">
          <a:xfrm>
            <a:off x="323529" y="4941168"/>
            <a:ext cx="5544615" cy="0"/>
          </a:xfrm>
          <a:prstGeom prst="straightConnector1">
            <a:avLst/>
          </a:prstGeom>
          <a:noFill/>
          <a:ln w="6350" algn="ctr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383838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041663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Text Box 91"/>
          <p:cNvSpPr txBox="1">
            <a:spLocks noChangeArrowheads="1"/>
          </p:cNvSpPr>
          <p:nvPr/>
        </p:nvSpPr>
        <p:spPr bwMode="auto">
          <a:xfrm>
            <a:off x="2699792" y="6237312"/>
            <a:ext cx="6063456" cy="219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0C0C0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383838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383838"/>
                  </a:outerShdw>
                </a:effectLst>
              </a14:hiddenEffects>
            </a:ext>
          </a:extLst>
        </p:spPr>
        <p:txBody>
          <a:bodyPr vert="horz" wrap="square" lIns="32653" tIns="32653" rIns="32653" bIns="32653" numCol="1" anchor="t" anchorCtr="0" compatLnSpc="1">
            <a:prstTxWarp prst="textNoShape">
              <a:avLst/>
            </a:prstTxWarp>
          </a:bodyPr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800" dirty="0">
                <a:solidFill>
                  <a:srgbClr val="FFFFFF"/>
                </a:solidFill>
                <a:latin typeface="Gill Sans MT" pitchFamily="34" charset="0"/>
                <a:cs typeface="Arial" pitchFamily="34" charset="0"/>
              </a:rPr>
              <a:t>University of Waterloo—</a:t>
            </a:r>
            <a:r>
              <a:rPr lang="en-US" altLang="en-US" sz="800" dirty="0" err="1">
                <a:solidFill>
                  <a:srgbClr val="FFFFFF"/>
                </a:solidFill>
                <a:latin typeface="Gill Sans MT" pitchFamily="34" charset="0"/>
                <a:cs typeface="Arial" pitchFamily="34" charset="0"/>
              </a:rPr>
              <a:t>Hyperloop</a:t>
            </a:r>
            <a:r>
              <a:rPr lang="en-US" altLang="en-US" sz="800" dirty="0">
                <a:solidFill>
                  <a:srgbClr val="FFFFFF"/>
                </a:solidFill>
                <a:latin typeface="Gill Sans MT" pitchFamily="34" charset="0"/>
                <a:cs typeface="Arial" pitchFamily="34" charset="0"/>
              </a:rPr>
              <a:t> Final Design Package  |  </a:t>
            </a:r>
            <a:fld id="{27534BE9-A416-4346-B4FD-8FA6C094B8FB}" type="slidenum">
              <a:rPr lang="en-US" altLang="en-US" sz="800">
                <a:solidFill>
                  <a:srgbClr val="FFFFFF"/>
                </a:solidFill>
                <a:latin typeface="Gill Sans MT" pitchFamily="34" charset="0"/>
                <a:cs typeface="Arial" pitchFamily="34" charset="0"/>
              </a:rPr>
              <a:pPr algn="r" fontAlgn="base">
                <a:spcBef>
                  <a:spcPct val="0"/>
                </a:spcBef>
                <a:spcAft>
                  <a:spcPct val="0"/>
                </a:spcAft>
              </a:pPr>
              <a:t>12</a:t>
            </a:fld>
            <a:endParaRPr lang="en-US" altLang="en-US" sz="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55" name="Rectangle 92"/>
          <p:cNvSpPr>
            <a:spLocks noChangeArrowheads="1"/>
          </p:cNvSpPr>
          <p:nvPr/>
        </p:nvSpPr>
        <p:spPr bwMode="auto">
          <a:xfrm>
            <a:off x="107504" y="116632"/>
            <a:ext cx="8928991" cy="6624735"/>
          </a:xfrm>
          <a:prstGeom prst="rect">
            <a:avLst/>
          </a:prstGeom>
          <a:noFill/>
          <a:ln w="304800" algn="ctr">
            <a:solidFill>
              <a:srgbClr val="FFFF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0C0C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383838"/>
                  </a:outerShdw>
                </a:effectLst>
              </a14:hiddenEffects>
            </a:ext>
          </a:extLst>
        </p:spPr>
        <p:txBody>
          <a:bodyPr vert="horz" wrap="square" lIns="32653" tIns="32653" rIns="32653" bIns="32653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1056" name="Rectangle 93"/>
          <p:cNvSpPr>
            <a:spLocks noChangeArrowheads="1"/>
          </p:cNvSpPr>
          <p:nvPr/>
        </p:nvSpPr>
        <p:spPr bwMode="auto">
          <a:xfrm>
            <a:off x="323529" y="332656"/>
            <a:ext cx="8496944" cy="6192688"/>
          </a:xfrm>
          <a:prstGeom prst="rect">
            <a:avLst/>
          </a:prstGeom>
          <a:noFill/>
          <a:ln w="6350" algn="ctr">
            <a:solidFill>
              <a:srgbClr val="FFFF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0C0C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383838"/>
                  </a:outerShdw>
                </a:effectLst>
              </a14:hiddenEffects>
            </a:ext>
          </a:extLst>
        </p:spPr>
        <p:txBody>
          <a:bodyPr vert="horz" wrap="square" lIns="32653" tIns="32653" rIns="32653" bIns="32653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cxnSp>
        <p:nvCxnSpPr>
          <p:cNvPr id="1119" name="AutoShape 95"/>
          <p:cNvCxnSpPr>
            <a:cxnSpLocks noChangeShapeType="1"/>
          </p:cNvCxnSpPr>
          <p:nvPr/>
        </p:nvCxnSpPr>
        <p:spPr bwMode="auto">
          <a:xfrm>
            <a:off x="323529" y="1165201"/>
            <a:ext cx="8496944" cy="0"/>
          </a:xfrm>
          <a:prstGeom prst="straightConnector1">
            <a:avLst/>
          </a:prstGeom>
          <a:noFill/>
          <a:ln w="6350" algn="ctr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383838"/>
                  </a:outerShdw>
                </a:effectLst>
              </a14:hiddenEffects>
            </a:ext>
          </a:extLst>
        </p:spPr>
      </p:cxnSp>
      <p:cxnSp>
        <p:nvCxnSpPr>
          <p:cNvPr id="112" name="AutoShape 95"/>
          <p:cNvCxnSpPr>
            <a:cxnSpLocks noChangeShapeType="1"/>
          </p:cNvCxnSpPr>
          <p:nvPr/>
        </p:nvCxnSpPr>
        <p:spPr bwMode="auto">
          <a:xfrm>
            <a:off x="323529" y="6177876"/>
            <a:ext cx="8496944" cy="0"/>
          </a:xfrm>
          <a:prstGeom prst="straightConnector1">
            <a:avLst/>
          </a:prstGeom>
          <a:noFill/>
          <a:ln w="6350" algn="ctr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383838"/>
                  </a:outerShdw>
                </a:effectLst>
              </a14:hiddenEffects>
            </a:ext>
          </a:extLst>
        </p:spPr>
      </p:cxnSp>
      <p:sp>
        <p:nvSpPr>
          <p:cNvPr id="21" name="Text Box 84"/>
          <p:cNvSpPr txBox="1">
            <a:spLocks noChangeArrowheads="1"/>
          </p:cNvSpPr>
          <p:nvPr/>
        </p:nvSpPr>
        <p:spPr bwMode="auto">
          <a:xfrm>
            <a:off x="467544" y="484957"/>
            <a:ext cx="8208912" cy="567779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39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C0C0C0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383838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2653" tIns="32653" rIns="32653" bIns="32653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300" spc="600" dirty="0" smtClean="0">
                <a:solidFill>
                  <a:srgbClr val="FFFFFF"/>
                </a:solidFill>
                <a:latin typeface="Gill Sans MT" pitchFamily="34" charset="0"/>
                <a:cs typeface="Arial" pitchFamily="34" charset="0"/>
              </a:rPr>
              <a:t>LEVITATION</a:t>
            </a:r>
            <a:endParaRPr lang="en-US" altLang="en-US" spc="6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2051" name="Picture 3" descr="https://lh6.googleusercontent.com/IRoL861fEuDBGSekQZPo4ymzMk6GmHnGrmOnKbxRZbn-nymYvTX7tON4qWZ39goowv_IM8seI9WylkaYZBe_Lbu6BcIe4WtFrQVy7uysKkznEny1jE4LhXqDTpxkNBqaOZcu1d8POw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46"/>
          <a:stretch/>
        </p:blipFill>
        <p:spPr bwMode="auto">
          <a:xfrm>
            <a:off x="971600" y="1216895"/>
            <a:ext cx="3600399" cy="2494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lh5.googleusercontent.com/qdJcncsxlk00GapfdzKNZgnHVuBIA1EN4BSqotovIXRWMCT9yvIcQZ7XcRMA7e6CIaDHm_r6pmeFp-jF3Q2GWozgOJxOfh0o7qHYpH1zf7NCCClGcEV_Hd5YOmWPn5QEC-Dd2Eys1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4184" y="3768699"/>
            <a:ext cx="3538690" cy="2357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https://lh6.googleusercontent.com/XzkI7N0XBZgEfd7_PKlpveR9ptvaN_J7OkQl9HqSZ-TruUkywx8vmCQPXnbv0dCofhSM2XjySDQPtNQpsZcrAPuSdgQ5aM49yIc15_BzCXwdRglUQ3E3tKpaxkYL9MVEEAgh8iR7t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3763304"/>
            <a:ext cx="3600399" cy="2363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s://lh3.googleusercontent.com/YVJe3Tvv8DB8kZKX8ogCvNfBqnGDHiXyMxTswoGsd0SXtiXfM6jsH4ikhxWqYNisaCALAk9pMc2Vxj5TfNg4FeS4gl5WhyqPKRA68i3fcux1bCIKgOstgRCmP7xi2Hzqv6YSRU6LW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68"/>
          <a:stretch/>
        </p:blipFill>
        <p:spPr bwMode="auto">
          <a:xfrm>
            <a:off x="4624185" y="1209674"/>
            <a:ext cx="3548216" cy="2498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648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Text Box 91"/>
          <p:cNvSpPr txBox="1">
            <a:spLocks noChangeArrowheads="1"/>
          </p:cNvSpPr>
          <p:nvPr/>
        </p:nvSpPr>
        <p:spPr bwMode="auto">
          <a:xfrm>
            <a:off x="2699792" y="6237312"/>
            <a:ext cx="6063456" cy="219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0C0C0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383838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383838"/>
                  </a:outerShdw>
                </a:effectLst>
              </a14:hiddenEffects>
            </a:ext>
          </a:extLst>
        </p:spPr>
        <p:txBody>
          <a:bodyPr vert="horz" wrap="square" lIns="32653" tIns="32653" rIns="32653" bIns="32653" numCol="1" anchor="t" anchorCtr="0" compatLnSpc="1">
            <a:prstTxWarp prst="textNoShape">
              <a:avLst/>
            </a:prstTxWarp>
          </a:bodyPr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800" dirty="0">
                <a:solidFill>
                  <a:srgbClr val="FFFFFF"/>
                </a:solidFill>
                <a:latin typeface="Gill Sans MT" pitchFamily="34" charset="0"/>
                <a:cs typeface="Arial" pitchFamily="34" charset="0"/>
              </a:rPr>
              <a:t>University of Waterloo—</a:t>
            </a:r>
            <a:r>
              <a:rPr lang="en-US" altLang="en-US" sz="800" dirty="0" err="1">
                <a:solidFill>
                  <a:srgbClr val="FFFFFF"/>
                </a:solidFill>
                <a:latin typeface="Gill Sans MT" pitchFamily="34" charset="0"/>
                <a:cs typeface="Arial" pitchFamily="34" charset="0"/>
              </a:rPr>
              <a:t>Hyperloop</a:t>
            </a:r>
            <a:r>
              <a:rPr lang="en-US" altLang="en-US" sz="800" dirty="0">
                <a:solidFill>
                  <a:srgbClr val="FFFFFF"/>
                </a:solidFill>
                <a:latin typeface="Gill Sans MT" pitchFamily="34" charset="0"/>
                <a:cs typeface="Arial" pitchFamily="34" charset="0"/>
              </a:rPr>
              <a:t> Final Design Package  |  </a:t>
            </a:r>
            <a:fld id="{27534BE9-A416-4346-B4FD-8FA6C094B8FB}" type="slidenum">
              <a:rPr lang="en-US" altLang="en-US" sz="800">
                <a:solidFill>
                  <a:srgbClr val="FFFFFF"/>
                </a:solidFill>
                <a:latin typeface="Gill Sans MT" pitchFamily="34" charset="0"/>
                <a:cs typeface="Arial" pitchFamily="34" charset="0"/>
              </a:rPr>
              <a:pPr algn="r" fontAlgn="base">
                <a:spcBef>
                  <a:spcPct val="0"/>
                </a:spcBef>
                <a:spcAft>
                  <a:spcPct val="0"/>
                </a:spcAft>
              </a:pPr>
              <a:t>13</a:t>
            </a:fld>
            <a:endParaRPr lang="en-US" altLang="en-US" sz="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55" name="Rectangle 92"/>
          <p:cNvSpPr>
            <a:spLocks noChangeArrowheads="1"/>
          </p:cNvSpPr>
          <p:nvPr/>
        </p:nvSpPr>
        <p:spPr bwMode="auto">
          <a:xfrm>
            <a:off x="107504" y="116632"/>
            <a:ext cx="8928991" cy="6624735"/>
          </a:xfrm>
          <a:prstGeom prst="rect">
            <a:avLst/>
          </a:prstGeom>
          <a:noFill/>
          <a:ln w="304800" algn="ctr">
            <a:solidFill>
              <a:srgbClr val="FFFF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0C0C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383838"/>
                  </a:outerShdw>
                </a:effectLst>
              </a14:hiddenEffects>
            </a:ext>
          </a:extLst>
        </p:spPr>
        <p:txBody>
          <a:bodyPr vert="horz" wrap="square" lIns="32653" tIns="32653" rIns="32653" bIns="32653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1056" name="Rectangle 93"/>
          <p:cNvSpPr>
            <a:spLocks noChangeArrowheads="1"/>
          </p:cNvSpPr>
          <p:nvPr/>
        </p:nvSpPr>
        <p:spPr bwMode="auto">
          <a:xfrm>
            <a:off x="323529" y="332656"/>
            <a:ext cx="8496944" cy="6192688"/>
          </a:xfrm>
          <a:prstGeom prst="rect">
            <a:avLst/>
          </a:prstGeom>
          <a:noFill/>
          <a:ln w="6350" algn="ctr">
            <a:solidFill>
              <a:srgbClr val="FFFF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0C0C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383838"/>
                  </a:outerShdw>
                </a:effectLst>
              </a14:hiddenEffects>
            </a:ext>
          </a:extLst>
        </p:spPr>
        <p:txBody>
          <a:bodyPr vert="horz" wrap="square" lIns="32653" tIns="32653" rIns="32653" bIns="32653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cxnSp>
        <p:nvCxnSpPr>
          <p:cNvPr id="1119" name="AutoShape 95"/>
          <p:cNvCxnSpPr>
            <a:cxnSpLocks noChangeShapeType="1"/>
          </p:cNvCxnSpPr>
          <p:nvPr/>
        </p:nvCxnSpPr>
        <p:spPr bwMode="auto">
          <a:xfrm>
            <a:off x="323529" y="1165201"/>
            <a:ext cx="8496944" cy="0"/>
          </a:xfrm>
          <a:prstGeom prst="straightConnector1">
            <a:avLst/>
          </a:prstGeom>
          <a:noFill/>
          <a:ln w="6350" algn="ctr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383838"/>
                  </a:outerShdw>
                </a:effectLst>
              </a14:hiddenEffects>
            </a:ext>
          </a:extLst>
        </p:spPr>
      </p:cxnSp>
      <p:cxnSp>
        <p:nvCxnSpPr>
          <p:cNvPr id="112" name="AutoShape 95"/>
          <p:cNvCxnSpPr>
            <a:cxnSpLocks noChangeShapeType="1"/>
          </p:cNvCxnSpPr>
          <p:nvPr/>
        </p:nvCxnSpPr>
        <p:spPr bwMode="auto">
          <a:xfrm>
            <a:off x="323529" y="6177876"/>
            <a:ext cx="8496944" cy="0"/>
          </a:xfrm>
          <a:prstGeom prst="straightConnector1">
            <a:avLst/>
          </a:prstGeom>
          <a:noFill/>
          <a:ln w="6350" algn="ctr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383838"/>
                  </a:outerShdw>
                </a:effectLst>
              </a14:hiddenEffects>
            </a:ext>
          </a:extLst>
        </p:spPr>
      </p:cxnSp>
      <p:sp>
        <p:nvSpPr>
          <p:cNvPr id="119" name="Text Box 84"/>
          <p:cNvSpPr txBox="1">
            <a:spLocks noChangeArrowheads="1"/>
          </p:cNvSpPr>
          <p:nvPr/>
        </p:nvSpPr>
        <p:spPr bwMode="auto">
          <a:xfrm>
            <a:off x="467544" y="484957"/>
            <a:ext cx="8208912" cy="567779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39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C0C0C0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383838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2653" tIns="32653" rIns="32653" bIns="32653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300" spc="600" dirty="0" smtClean="0">
                <a:solidFill>
                  <a:srgbClr val="FFFFFF"/>
                </a:solidFill>
                <a:latin typeface="Gill Sans MT" pitchFamily="34" charset="0"/>
                <a:cs typeface="Arial" pitchFamily="34" charset="0"/>
              </a:rPr>
              <a:t>AIR STORAGE</a:t>
            </a:r>
            <a:endParaRPr lang="en-US" altLang="en-US" spc="6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9566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Text Box 91"/>
          <p:cNvSpPr txBox="1">
            <a:spLocks noChangeArrowheads="1"/>
          </p:cNvSpPr>
          <p:nvPr/>
        </p:nvSpPr>
        <p:spPr bwMode="auto">
          <a:xfrm>
            <a:off x="2699792" y="6237312"/>
            <a:ext cx="6063456" cy="219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0C0C0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383838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383838"/>
                  </a:outerShdw>
                </a:effectLst>
              </a14:hiddenEffects>
            </a:ext>
          </a:extLst>
        </p:spPr>
        <p:txBody>
          <a:bodyPr vert="horz" wrap="square" lIns="32653" tIns="32653" rIns="32653" bIns="32653" numCol="1" anchor="t" anchorCtr="0" compatLnSpc="1">
            <a:prstTxWarp prst="textNoShape">
              <a:avLst/>
            </a:prstTxWarp>
          </a:bodyPr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800" dirty="0">
                <a:solidFill>
                  <a:srgbClr val="FFFFFF"/>
                </a:solidFill>
                <a:latin typeface="Gill Sans MT" pitchFamily="34" charset="0"/>
                <a:cs typeface="Arial" pitchFamily="34" charset="0"/>
              </a:rPr>
              <a:t>University of Waterloo—</a:t>
            </a:r>
            <a:r>
              <a:rPr lang="en-US" altLang="en-US" sz="800" dirty="0" err="1">
                <a:solidFill>
                  <a:srgbClr val="FFFFFF"/>
                </a:solidFill>
                <a:latin typeface="Gill Sans MT" pitchFamily="34" charset="0"/>
                <a:cs typeface="Arial" pitchFamily="34" charset="0"/>
              </a:rPr>
              <a:t>Hyperloop</a:t>
            </a:r>
            <a:r>
              <a:rPr lang="en-US" altLang="en-US" sz="800" dirty="0">
                <a:solidFill>
                  <a:srgbClr val="FFFFFF"/>
                </a:solidFill>
                <a:latin typeface="Gill Sans MT" pitchFamily="34" charset="0"/>
                <a:cs typeface="Arial" pitchFamily="34" charset="0"/>
              </a:rPr>
              <a:t> Final Design Package  |  </a:t>
            </a:r>
            <a:fld id="{27534BE9-A416-4346-B4FD-8FA6C094B8FB}" type="slidenum">
              <a:rPr lang="en-US" altLang="en-US" sz="800">
                <a:solidFill>
                  <a:srgbClr val="FFFFFF"/>
                </a:solidFill>
                <a:latin typeface="Gill Sans MT" pitchFamily="34" charset="0"/>
                <a:cs typeface="Arial" pitchFamily="34" charset="0"/>
              </a:rPr>
              <a:pPr algn="r" fontAlgn="base">
                <a:spcBef>
                  <a:spcPct val="0"/>
                </a:spcBef>
                <a:spcAft>
                  <a:spcPct val="0"/>
                </a:spcAft>
              </a:pPr>
              <a:t>14</a:t>
            </a:fld>
            <a:endParaRPr lang="en-US" altLang="en-US" sz="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55" name="Rectangle 92"/>
          <p:cNvSpPr>
            <a:spLocks noChangeArrowheads="1"/>
          </p:cNvSpPr>
          <p:nvPr/>
        </p:nvSpPr>
        <p:spPr bwMode="auto">
          <a:xfrm>
            <a:off x="107504" y="116632"/>
            <a:ext cx="8928991" cy="6624735"/>
          </a:xfrm>
          <a:prstGeom prst="rect">
            <a:avLst/>
          </a:prstGeom>
          <a:noFill/>
          <a:ln w="304800" algn="ctr">
            <a:solidFill>
              <a:srgbClr val="FFFF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0C0C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383838"/>
                  </a:outerShdw>
                </a:effectLst>
              </a14:hiddenEffects>
            </a:ext>
          </a:extLst>
        </p:spPr>
        <p:txBody>
          <a:bodyPr vert="horz" wrap="square" lIns="32653" tIns="32653" rIns="32653" bIns="32653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1056" name="Rectangle 93"/>
          <p:cNvSpPr>
            <a:spLocks noChangeArrowheads="1"/>
          </p:cNvSpPr>
          <p:nvPr/>
        </p:nvSpPr>
        <p:spPr bwMode="auto">
          <a:xfrm>
            <a:off x="323529" y="332656"/>
            <a:ext cx="8496944" cy="6192688"/>
          </a:xfrm>
          <a:prstGeom prst="rect">
            <a:avLst/>
          </a:prstGeom>
          <a:noFill/>
          <a:ln w="6350" algn="ctr">
            <a:solidFill>
              <a:srgbClr val="FFFF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0C0C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383838"/>
                  </a:outerShdw>
                </a:effectLst>
              </a14:hiddenEffects>
            </a:ext>
          </a:extLst>
        </p:spPr>
        <p:txBody>
          <a:bodyPr vert="horz" wrap="square" lIns="32653" tIns="32653" rIns="32653" bIns="32653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cxnSp>
        <p:nvCxnSpPr>
          <p:cNvPr id="1119" name="AutoShape 95"/>
          <p:cNvCxnSpPr>
            <a:cxnSpLocks noChangeShapeType="1"/>
          </p:cNvCxnSpPr>
          <p:nvPr/>
        </p:nvCxnSpPr>
        <p:spPr bwMode="auto">
          <a:xfrm>
            <a:off x="323529" y="1165201"/>
            <a:ext cx="8496944" cy="0"/>
          </a:xfrm>
          <a:prstGeom prst="straightConnector1">
            <a:avLst/>
          </a:prstGeom>
          <a:noFill/>
          <a:ln w="6350" algn="ctr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383838"/>
                  </a:outerShdw>
                </a:effectLst>
              </a14:hiddenEffects>
            </a:ext>
          </a:extLst>
        </p:spPr>
      </p:cxnSp>
      <p:cxnSp>
        <p:nvCxnSpPr>
          <p:cNvPr id="112" name="AutoShape 95"/>
          <p:cNvCxnSpPr>
            <a:cxnSpLocks noChangeShapeType="1"/>
          </p:cNvCxnSpPr>
          <p:nvPr/>
        </p:nvCxnSpPr>
        <p:spPr bwMode="auto">
          <a:xfrm>
            <a:off x="323529" y="6177876"/>
            <a:ext cx="8496944" cy="0"/>
          </a:xfrm>
          <a:prstGeom prst="straightConnector1">
            <a:avLst/>
          </a:prstGeom>
          <a:noFill/>
          <a:ln w="6350" algn="ctr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383838"/>
                  </a:outerShdw>
                </a:effectLst>
              </a14:hiddenEffects>
            </a:ext>
          </a:extLst>
        </p:spPr>
      </p:cxnSp>
      <p:sp>
        <p:nvSpPr>
          <p:cNvPr id="119" name="Text Box 84"/>
          <p:cNvSpPr txBox="1">
            <a:spLocks noChangeArrowheads="1"/>
          </p:cNvSpPr>
          <p:nvPr/>
        </p:nvSpPr>
        <p:spPr bwMode="auto">
          <a:xfrm>
            <a:off x="467544" y="484957"/>
            <a:ext cx="8208912" cy="567779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39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C0C0C0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383838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2653" tIns="32653" rIns="32653" bIns="32653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300" spc="600" dirty="0" smtClean="0">
                <a:solidFill>
                  <a:srgbClr val="FFFFFF"/>
                </a:solidFill>
                <a:latin typeface="Gill Sans MT" pitchFamily="34" charset="0"/>
                <a:cs typeface="Arial" pitchFamily="34" charset="0"/>
              </a:rPr>
              <a:t>LATERAL CONTROL</a:t>
            </a:r>
            <a:endParaRPr lang="en-US" altLang="en-US" spc="6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3075" name="Picture 3" descr="lateral_control_v2_0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1051" y="1298797"/>
            <a:ext cx="3231049" cy="2423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lh5.googleusercontent.com/W8RWsZBkPw3D5jDieMPA99eR1BJxLQ9Dbgj8h9kq2e4vt8sxRWtgXP0Q_vzYWugXI8hfaADLMzg6dmeNDruq9ITQqNBoxkI4UrkjggR15qVd9iPNokoTjrbjyeP8KsQOxveiwhqAoQ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640" t="-556" r="4640" b="556"/>
          <a:stretch/>
        </p:blipFill>
        <p:spPr bwMode="auto">
          <a:xfrm>
            <a:off x="1174125" y="3776468"/>
            <a:ext cx="3394918" cy="2261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s://lh6.googleusercontent.com/Nrv2LqcoEkW0rV1q7mcnE34MGmqHlroTlk2En5Lh8Y9vfkrZpOJ4OWdMFMycZyVtt7ywHZcp9fQCpRnxE0s651URHivbUjDbtUQFY-ACOproxhHP2Limu4r2PZ8csiEzR4P9Qt-OgA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51"/>
          <a:stretch/>
        </p:blipFill>
        <p:spPr bwMode="auto">
          <a:xfrm>
            <a:off x="4641050" y="3781519"/>
            <a:ext cx="3243318" cy="2256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lateral_control_v2_01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4727" y="1298797"/>
            <a:ext cx="3224316" cy="2418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5083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Text Box 91"/>
          <p:cNvSpPr txBox="1">
            <a:spLocks noChangeArrowheads="1"/>
          </p:cNvSpPr>
          <p:nvPr/>
        </p:nvSpPr>
        <p:spPr bwMode="auto">
          <a:xfrm>
            <a:off x="2699792" y="6237312"/>
            <a:ext cx="6063456" cy="219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0C0C0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383838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383838"/>
                  </a:outerShdw>
                </a:effectLst>
              </a14:hiddenEffects>
            </a:ext>
          </a:extLst>
        </p:spPr>
        <p:txBody>
          <a:bodyPr vert="horz" wrap="square" lIns="32653" tIns="32653" rIns="32653" bIns="32653" numCol="1" anchor="t" anchorCtr="0" compatLnSpc="1">
            <a:prstTxWarp prst="textNoShape">
              <a:avLst/>
            </a:prstTxWarp>
          </a:bodyPr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800" dirty="0">
                <a:solidFill>
                  <a:srgbClr val="FFFFFF"/>
                </a:solidFill>
                <a:latin typeface="Gill Sans MT" pitchFamily="34" charset="0"/>
                <a:cs typeface="Arial" pitchFamily="34" charset="0"/>
              </a:rPr>
              <a:t>University of Waterloo—</a:t>
            </a:r>
            <a:r>
              <a:rPr lang="en-US" altLang="en-US" sz="800" dirty="0" err="1">
                <a:solidFill>
                  <a:srgbClr val="FFFFFF"/>
                </a:solidFill>
                <a:latin typeface="Gill Sans MT" pitchFamily="34" charset="0"/>
                <a:cs typeface="Arial" pitchFamily="34" charset="0"/>
              </a:rPr>
              <a:t>Hyperloop</a:t>
            </a:r>
            <a:r>
              <a:rPr lang="en-US" altLang="en-US" sz="800" dirty="0">
                <a:solidFill>
                  <a:srgbClr val="FFFFFF"/>
                </a:solidFill>
                <a:latin typeface="Gill Sans MT" pitchFamily="34" charset="0"/>
                <a:cs typeface="Arial" pitchFamily="34" charset="0"/>
              </a:rPr>
              <a:t> Final Design Package  |  </a:t>
            </a:r>
            <a:fld id="{27534BE9-A416-4346-B4FD-8FA6C094B8FB}" type="slidenum">
              <a:rPr lang="en-US" altLang="en-US" sz="800">
                <a:solidFill>
                  <a:srgbClr val="FFFFFF"/>
                </a:solidFill>
                <a:latin typeface="Gill Sans MT" pitchFamily="34" charset="0"/>
                <a:cs typeface="Arial" pitchFamily="34" charset="0"/>
              </a:rPr>
              <a:pPr algn="r" fontAlgn="base">
                <a:spcBef>
                  <a:spcPct val="0"/>
                </a:spcBef>
                <a:spcAft>
                  <a:spcPct val="0"/>
                </a:spcAft>
              </a:pPr>
              <a:t>15</a:t>
            </a:fld>
            <a:endParaRPr lang="en-US" altLang="en-US" sz="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55" name="Rectangle 92"/>
          <p:cNvSpPr>
            <a:spLocks noChangeArrowheads="1"/>
          </p:cNvSpPr>
          <p:nvPr/>
        </p:nvSpPr>
        <p:spPr bwMode="auto">
          <a:xfrm>
            <a:off x="107504" y="116632"/>
            <a:ext cx="8928991" cy="6624735"/>
          </a:xfrm>
          <a:prstGeom prst="rect">
            <a:avLst/>
          </a:prstGeom>
          <a:noFill/>
          <a:ln w="304800" algn="ctr">
            <a:solidFill>
              <a:srgbClr val="FFFF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0C0C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383838"/>
                  </a:outerShdw>
                </a:effectLst>
              </a14:hiddenEffects>
            </a:ext>
          </a:extLst>
        </p:spPr>
        <p:txBody>
          <a:bodyPr vert="horz" wrap="square" lIns="32653" tIns="32653" rIns="32653" bIns="32653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1056" name="Rectangle 93"/>
          <p:cNvSpPr>
            <a:spLocks noChangeArrowheads="1"/>
          </p:cNvSpPr>
          <p:nvPr/>
        </p:nvSpPr>
        <p:spPr bwMode="auto">
          <a:xfrm>
            <a:off x="323529" y="332656"/>
            <a:ext cx="8496944" cy="6192688"/>
          </a:xfrm>
          <a:prstGeom prst="rect">
            <a:avLst/>
          </a:prstGeom>
          <a:noFill/>
          <a:ln w="6350" algn="ctr">
            <a:solidFill>
              <a:srgbClr val="FFFF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0C0C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383838"/>
                  </a:outerShdw>
                </a:effectLst>
              </a14:hiddenEffects>
            </a:ext>
          </a:extLst>
        </p:spPr>
        <p:txBody>
          <a:bodyPr vert="horz" wrap="square" lIns="32653" tIns="32653" rIns="32653" bIns="32653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cxnSp>
        <p:nvCxnSpPr>
          <p:cNvPr id="1119" name="AutoShape 95"/>
          <p:cNvCxnSpPr>
            <a:cxnSpLocks noChangeShapeType="1"/>
          </p:cNvCxnSpPr>
          <p:nvPr/>
        </p:nvCxnSpPr>
        <p:spPr bwMode="auto">
          <a:xfrm>
            <a:off x="323529" y="1165201"/>
            <a:ext cx="8496944" cy="0"/>
          </a:xfrm>
          <a:prstGeom prst="straightConnector1">
            <a:avLst/>
          </a:prstGeom>
          <a:noFill/>
          <a:ln w="6350" algn="ctr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383838"/>
                  </a:outerShdw>
                </a:effectLst>
              </a14:hiddenEffects>
            </a:ext>
          </a:extLst>
        </p:spPr>
      </p:cxnSp>
      <p:cxnSp>
        <p:nvCxnSpPr>
          <p:cNvPr id="112" name="AutoShape 95"/>
          <p:cNvCxnSpPr>
            <a:cxnSpLocks noChangeShapeType="1"/>
          </p:cNvCxnSpPr>
          <p:nvPr/>
        </p:nvCxnSpPr>
        <p:spPr bwMode="auto">
          <a:xfrm>
            <a:off x="323529" y="6177876"/>
            <a:ext cx="8496944" cy="0"/>
          </a:xfrm>
          <a:prstGeom prst="straightConnector1">
            <a:avLst/>
          </a:prstGeom>
          <a:noFill/>
          <a:ln w="6350" algn="ctr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383838"/>
                  </a:outerShdw>
                </a:effectLst>
              </a14:hiddenEffects>
            </a:ext>
          </a:extLst>
        </p:spPr>
      </p:cxnSp>
      <p:sp>
        <p:nvSpPr>
          <p:cNvPr id="119" name="Text Box 84"/>
          <p:cNvSpPr txBox="1">
            <a:spLocks noChangeArrowheads="1"/>
          </p:cNvSpPr>
          <p:nvPr/>
        </p:nvSpPr>
        <p:spPr bwMode="auto">
          <a:xfrm>
            <a:off x="467544" y="484957"/>
            <a:ext cx="8208912" cy="567779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39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C0C0C0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383838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2653" tIns="32653" rIns="32653" bIns="32653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300" spc="600" dirty="0" smtClean="0">
                <a:solidFill>
                  <a:srgbClr val="FFFFFF"/>
                </a:solidFill>
                <a:latin typeface="Gill Sans MT" pitchFamily="34" charset="0"/>
                <a:cs typeface="Arial" pitchFamily="34" charset="0"/>
              </a:rPr>
              <a:t>POD BODY</a:t>
            </a:r>
            <a:endParaRPr lang="en-US" altLang="en-US" spc="6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4098" name="Picture 2" descr="https://lh3.googleusercontent.com/5P_vu5qPFZwRlYEy8PHn7CDxba-mkjjlfu0AWx5C9HmChuV33AZG-H7rtSamfL9HRSY6K8vXVMZjvpDUGJ8Vv1CebqHQfx5ESV3XykFnNeDZpYG68V1TbBsgnHiiw4Wd_VmogcdLE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640" y="2132856"/>
            <a:ext cx="4752528" cy="3166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Box 84"/>
          <p:cNvSpPr txBox="1">
            <a:spLocks noChangeArrowheads="1"/>
          </p:cNvSpPr>
          <p:nvPr/>
        </p:nvSpPr>
        <p:spPr bwMode="auto">
          <a:xfrm>
            <a:off x="5344279" y="2348880"/>
            <a:ext cx="3332177" cy="3612973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39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C0C0C0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383838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2653" tIns="32653" rIns="32653" bIns="32653" numCol="1" anchor="t" anchorCtr="0" compatLnSpc="1">
            <a:prstTxWarp prst="textNoShape">
              <a:avLst/>
            </a:prstTxWarp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en-CA" altLang="en-US" sz="2300" spc="600" dirty="0" smtClean="0">
                <a:solidFill>
                  <a:srgbClr val="FFFFFF"/>
                </a:solidFill>
                <a:latin typeface="Gill Sans MT" pitchFamily="34" charset="0"/>
                <a:cs typeface="Arial" pitchFamily="34" charset="0"/>
              </a:rPr>
              <a:t>Al-505</a:t>
            </a:r>
          </a:p>
          <a:p>
            <a:pPr marL="751064" lvl="1" indent="-342900" fontAlgn="base"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en-CA" altLang="en-US" sz="2300" spc="600" dirty="0" smtClean="0">
                <a:solidFill>
                  <a:srgbClr val="FFFFFF"/>
                </a:solidFill>
                <a:latin typeface="Gill Sans MT" pitchFamily="34" charset="0"/>
                <a:cs typeface="Arial" pitchFamily="34" charset="0"/>
              </a:rPr>
              <a:t>12 </a:t>
            </a:r>
            <a:r>
              <a:rPr lang="en-CA" altLang="en-US" sz="2300" spc="600" dirty="0" err="1" smtClean="0">
                <a:solidFill>
                  <a:srgbClr val="FFFFFF"/>
                </a:solidFill>
                <a:latin typeface="Gill Sans MT" pitchFamily="34" charset="0"/>
                <a:cs typeface="Arial" pitchFamily="34" charset="0"/>
              </a:rPr>
              <a:t>ga.</a:t>
            </a:r>
            <a:r>
              <a:rPr lang="en-CA" altLang="en-US" sz="2300" spc="600" dirty="0" smtClean="0">
                <a:solidFill>
                  <a:srgbClr val="FFFFFF"/>
                </a:solidFill>
                <a:latin typeface="Gill Sans MT" pitchFamily="34" charset="0"/>
                <a:cs typeface="Arial" pitchFamily="34" charset="0"/>
              </a:rPr>
              <a:t> = 2mm</a:t>
            </a: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lang="en-CA" altLang="en-US" sz="2300" spc="600" dirty="0">
              <a:solidFill>
                <a:srgbClr val="FFFFFF"/>
              </a:solidFill>
              <a:latin typeface="Gill Sans MT" pitchFamily="34" charset="0"/>
              <a:cs typeface="Arial" pitchFamily="34" charset="0"/>
            </a:endParaRP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en-CA" altLang="en-US" sz="2300" spc="600" dirty="0">
                <a:solidFill>
                  <a:srgbClr val="FFFFFF"/>
                </a:solidFill>
                <a:latin typeface="Gill Sans MT" pitchFamily="34" charset="0"/>
                <a:cs typeface="Arial" pitchFamily="34" charset="0"/>
              </a:rPr>
              <a:t>Low Cost</a:t>
            </a: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lang="en-CA" altLang="en-US" sz="2300" spc="600" dirty="0">
              <a:solidFill>
                <a:srgbClr val="FFFFFF"/>
              </a:solidFill>
              <a:latin typeface="Gill Sans MT" pitchFamily="34" charset="0"/>
              <a:cs typeface="Arial" pitchFamily="34" charset="0"/>
            </a:endParaRP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en-CA" altLang="en-US" sz="2300" spc="600" dirty="0">
                <a:solidFill>
                  <a:srgbClr val="FFFFFF"/>
                </a:solidFill>
                <a:latin typeface="Gill Sans MT" pitchFamily="34" charset="0"/>
                <a:cs typeface="Arial" pitchFamily="34" charset="0"/>
              </a:rPr>
              <a:t>No pressure boundary</a:t>
            </a:r>
          </a:p>
        </p:txBody>
      </p:sp>
    </p:spTree>
    <p:extLst>
      <p:ext uri="{BB962C8B-B14F-4D97-AF65-F5344CB8AC3E}">
        <p14:creationId xmlns:p14="http://schemas.microsoft.com/office/powerpoint/2010/main" val="3783260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Text Box 91"/>
          <p:cNvSpPr txBox="1">
            <a:spLocks noChangeArrowheads="1"/>
          </p:cNvSpPr>
          <p:nvPr/>
        </p:nvSpPr>
        <p:spPr bwMode="auto">
          <a:xfrm>
            <a:off x="2699792" y="6237312"/>
            <a:ext cx="6063456" cy="219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0C0C0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383838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383838"/>
                  </a:outerShdw>
                </a:effectLst>
              </a14:hiddenEffects>
            </a:ext>
          </a:extLst>
        </p:spPr>
        <p:txBody>
          <a:bodyPr vert="horz" wrap="square" lIns="32653" tIns="32653" rIns="32653" bIns="32653" numCol="1" anchor="t" anchorCtr="0" compatLnSpc="1">
            <a:prstTxWarp prst="textNoShape">
              <a:avLst/>
            </a:prstTxWarp>
          </a:bodyPr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800" dirty="0">
                <a:solidFill>
                  <a:srgbClr val="FFFFFF"/>
                </a:solidFill>
                <a:latin typeface="Gill Sans MT" pitchFamily="34" charset="0"/>
                <a:cs typeface="Arial" pitchFamily="34" charset="0"/>
              </a:rPr>
              <a:t>University of Waterloo—</a:t>
            </a:r>
            <a:r>
              <a:rPr lang="en-US" altLang="en-US" sz="800" dirty="0" err="1">
                <a:solidFill>
                  <a:srgbClr val="FFFFFF"/>
                </a:solidFill>
                <a:latin typeface="Gill Sans MT" pitchFamily="34" charset="0"/>
                <a:cs typeface="Arial" pitchFamily="34" charset="0"/>
              </a:rPr>
              <a:t>Hyperloop</a:t>
            </a:r>
            <a:r>
              <a:rPr lang="en-US" altLang="en-US" sz="800" dirty="0">
                <a:solidFill>
                  <a:srgbClr val="FFFFFF"/>
                </a:solidFill>
                <a:latin typeface="Gill Sans MT" pitchFamily="34" charset="0"/>
                <a:cs typeface="Arial" pitchFamily="34" charset="0"/>
              </a:rPr>
              <a:t> Final Design Package  |  </a:t>
            </a:r>
            <a:fld id="{27534BE9-A416-4346-B4FD-8FA6C094B8FB}" type="slidenum">
              <a:rPr lang="en-US" altLang="en-US" sz="800">
                <a:solidFill>
                  <a:srgbClr val="FFFFFF"/>
                </a:solidFill>
                <a:latin typeface="Gill Sans MT" pitchFamily="34" charset="0"/>
                <a:cs typeface="Arial" pitchFamily="34" charset="0"/>
              </a:rPr>
              <a:pPr algn="r" fontAlgn="base">
                <a:spcBef>
                  <a:spcPct val="0"/>
                </a:spcBef>
                <a:spcAft>
                  <a:spcPct val="0"/>
                </a:spcAft>
              </a:pPr>
              <a:t>16</a:t>
            </a:fld>
            <a:endParaRPr lang="en-US" altLang="en-US" sz="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55" name="Rectangle 92"/>
          <p:cNvSpPr>
            <a:spLocks noChangeArrowheads="1"/>
          </p:cNvSpPr>
          <p:nvPr/>
        </p:nvSpPr>
        <p:spPr bwMode="auto">
          <a:xfrm>
            <a:off x="107504" y="116632"/>
            <a:ext cx="8928991" cy="6624735"/>
          </a:xfrm>
          <a:prstGeom prst="rect">
            <a:avLst/>
          </a:prstGeom>
          <a:noFill/>
          <a:ln w="304800" algn="ctr">
            <a:solidFill>
              <a:srgbClr val="FFFF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0C0C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383838"/>
                  </a:outerShdw>
                </a:effectLst>
              </a14:hiddenEffects>
            </a:ext>
          </a:extLst>
        </p:spPr>
        <p:txBody>
          <a:bodyPr vert="horz" wrap="square" lIns="32653" tIns="32653" rIns="32653" bIns="32653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1056" name="Rectangle 93"/>
          <p:cNvSpPr>
            <a:spLocks noChangeArrowheads="1"/>
          </p:cNvSpPr>
          <p:nvPr/>
        </p:nvSpPr>
        <p:spPr bwMode="auto">
          <a:xfrm>
            <a:off x="323529" y="332656"/>
            <a:ext cx="8496944" cy="6192688"/>
          </a:xfrm>
          <a:prstGeom prst="rect">
            <a:avLst/>
          </a:prstGeom>
          <a:noFill/>
          <a:ln w="6350" algn="ctr">
            <a:solidFill>
              <a:srgbClr val="FFFF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0C0C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383838"/>
                  </a:outerShdw>
                </a:effectLst>
              </a14:hiddenEffects>
            </a:ext>
          </a:extLst>
        </p:spPr>
        <p:txBody>
          <a:bodyPr vert="horz" wrap="square" lIns="32653" tIns="32653" rIns="32653" bIns="32653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cxnSp>
        <p:nvCxnSpPr>
          <p:cNvPr id="1119" name="AutoShape 95"/>
          <p:cNvCxnSpPr>
            <a:cxnSpLocks noChangeShapeType="1"/>
          </p:cNvCxnSpPr>
          <p:nvPr/>
        </p:nvCxnSpPr>
        <p:spPr bwMode="auto">
          <a:xfrm>
            <a:off x="323529" y="1165201"/>
            <a:ext cx="8496944" cy="0"/>
          </a:xfrm>
          <a:prstGeom prst="straightConnector1">
            <a:avLst/>
          </a:prstGeom>
          <a:noFill/>
          <a:ln w="6350" algn="ctr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383838"/>
                  </a:outerShdw>
                </a:effectLst>
              </a14:hiddenEffects>
            </a:ext>
          </a:extLst>
        </p:spPr>
      </p:cxnSp>
      <p:cxnSp>
        <p:nvCxnSpPr>
          <p:cNvPr id="112" name="AutoShape 95"/>
          <p:cNvCxnSpPr>
            <a:cxnSpLocks noChangeShapeType="1"/>
          </p:cNvCxnSpPr>
          <p:nvPr/>
        </p:nvCxnSpPr>
        <p:spPr bwMode="auto">
          <a:xfrm>
            <a:off x="323529" y="6177876"/>
            <a:ext cx="8496944" cy="0"/>
          </a:xfrm>
          <a:prstGeom prst="straightConnector1">
            <a:avLst/>
          </a:prstGeom>
          <a:noFill/>
          <a:ln w="6350" algn="ctr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383838"/>
                  </a:outerShdw>
                </a:effectLst>
              </a14:hiddenEffects>
            </a:ext>
          </a:extLst>
        </p:spPr>
      </p:cxnSp>
      <p:sp>
        <p:nvSpPr>
          <p:cNvPr id="119" name="Text Box 84"/>
          <p:cNvSpPr txBox="1">
            <a:spLocks noChangeArrowheads="1"/>
          </p:cNvSpPr>
          <p:nvPr/>
        </p:nvSpPr>
        <p:spPr bwMode="auto">
          <a:xfrm>
            <a:off x="467544" y="484957"/>
            <a:ext cx="8208912" cy="567779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39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C0C0C0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383838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2653" tIns="32653" rIns="32653" bIns="32653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300" spc="600" dirty="0" smtClean="0">
                <a:solidFill>
                  <a:srgbClr val="FFFFFF"/>
                </a:solidFill>
                <a:latin typeface="Gill Sans MT" pitchFamily="34" charset="0"/>
                <a:cs typeface="Arial" pitchFamily="34" charset="0"/>
              </a:rPr>
              <a:t>INTERNAL FRAME</a:t>
            </a:r>
            <a:endParaRPr lang="en-US" altLang="en-US" spc="6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4098" name="Picture 2" descr="https://lh3.googleusercontent.com/5P_vu5qPFZwRlYEy8PHn7CDxba-mkjjlfu0AWx5C9HmChuV33AZG-H7rtSamfL9HRSY6K8vXVMZjvpDUGJ8Vv1CebqHQfx5ESV3XykFnNeDZpYG68V1TbBsgnHiiw4Wd_VmogcdLE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191" y="4070414"/>
            <a:ext cx="1312662" cy="874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Box 84"/>
          <p:cNvSpPr txBox="1">
            <a:spLocks noChangeArrowheads="1"/>
          </p:cNvSpPr>
          <p:nvPr/>
        </p:nvSpPr>
        <p:spPr bwMode="auto">
          <a:xfrm>
            <a:off x="5340699" y="2628703"/>
            <a:ext cx="3335758" cy="2816521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39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C0C0C0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383838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2653" tIns="32653" rIns="32653" bIns="32653" numCol="1" anchor="t" anchorCtr="0" compatLnSpc="1">
            <a:prstTxWarp prst="textNoShape">
              <a:avLst/>
            </a:prstTxWarp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en-CA" altLang="en-US" sz="2300" spc="600" dirty="0">
                <a:solidFill>
                  <a:srgbClr val="FFFFFF"/>
                </a:solidFill>
                <a:latin typeface="Gill Sans MT" pitchFamily="34" charset="0"/>
                <a:cs typeface="Arial" pitchFamily="34" charset="0"/>
              </a:rPr>
              <a:t>Al 6061 </a:t>
            </a:r>
          </a:p>
          <a:p>
            <a:pPr marL="751064" lvl="1" indent="-342900" fontAlgn="base"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en-CA" altLang="en-US" sz="2300" spc="600" dirty="0">
                <a:solidFill>
                  <a:srgbClr val="FFFFFF"/>
                </a:solidFill>
                <a:latin typeface="Gill Sans MT" pitchFamily="34" charset="0"/>
                <a:cs typeface="Arial" pitchFamily="34" charset="0"/>
              </a:rPr>
              <a:t>HSS </a:t>
            </a:r>
            <a:r>
              <a:rPr lang="en-CA" altLang="en-US" sz="2300" spc="600" dirty="0" smtClean="0">
                <a:solidFill>
                  <a:srgbClr val="FFFFFF"/>
                </a:solidFill>
                <a:latin typeface="Gill Sans MT" pitchFamily="34" charset="0"/>
                <a:cs typeface="Arial" pitchFamily="34" charset="0"/>
              </a:rPr>
              <a:t>2”x2”x⅛</a:t>
            </a:r>
            <a:r>
              <a:rPr lang="en-CA" altLang="en-US" sz="2300" spc="600" dirty="0">
                <a:solidFill>
                  <a:srgbClr val="FFFFFF"/>
                </a:solidFill>
                <a:latin typeface="Gill Sans MT" pitchFamily="34" charset="0"/>
                <a:cs typeface="Arial" pitchFamily="34" charset="0"/>
              </a:rPr>
              <a:t>” </a:t>
            </a: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lang="en-CA" altLang="en-US" sz="2300" spc="600" dirty="0">
              <a:solidFill>
                <a:srgbClr val="FFFFFF"/>
              </a:solidFill>
              <a:latin typeface="Gill Sans MT" pitchFamily="34" charset="0"/>
              <a:cs typeface="Arial" pitchFamily="34" charset="0"/>
            </a:endParaRP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en-CA" altLang="en-US" sz="2300" spc="600" dirty="0">
                <a:solidFill>
                  <a:srgbClr val="FFFFFF"/>
                </a:solidFill>
                <a:latin typeface="Gill Sans MT" pitchFamily="34" charset="0"/>
                <a:cs typeface="Arial" pitchFamily="34" charset="0"/>
              </a:rPr>
              <a:t>Ease of manufacture</a:t>
            </a: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lang="en-CA" altLang="en-US" sz="2300" spc="600" dirty="0">
              <a:solidFill>
                <a:srgbClr val="FFFFFF"/>
              </a:solidFill>
              <a:latin typeface="Gill Sans MT" pitchFamily="34" charset="0"/>
              <a:cs typeface="Arial" pitchFamily="34" charset="0"/>
            </a:endParaRP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lang="en-CA" altLang="en-US" sz="2300" spc="600" dirty="0">
              <a:solidFill>
                <a:srgbClr val="FFFFFF"/>
              </a:solidFill>
              <a:latin typeface="Gill Sans MT" pitchFamily="34" charset="0"/>
              <a:cs typeface="Arial" pitchFamily="34" charset="0"/>
            </a:endParaRPr>
          </a:p>
        </p:txBody>
      </p:sp>
      <p:pic>
        <p:nvPicPr>
          <p:cNvPr id="14338" name="Picture 2" descr="https://lh5.googleusercontent.com/iwSeVT6VleQHTL6iox0wlA74IMTGZDUt8ztdt4FkXqS3wd88jQ56q0QQG1HlSlk60ZWnRN23Ddu-o-FXLSEuHlvFaR80O0PtirHpcUoWKxYcb3KSMFZ_YW6o5o15Ez8Ek-_N9eW_e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639" y="2132856"/>
            <a:ext cx="4748949" cy="3163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8881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Text Box 91"/>
          <p:cNvSpPr txBox="1">
            <a:spLocks noChangeArrowheads="1"/>
          </p:cNvSpPr>
          <p:nvPr/>
        </p:nvSpPr>
        <p:spPr bwMode="auto">
          <a:xfrm>
            <a:off x="2699792" y="6237312"/>
            <a:ext cx="6063456" cy="219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0C0C0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383838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383838"/>
                  </a:outerShdw>
                </a:effectLst>
              </a14:hiddenEffects>
            </a:ext>
          </a:extLst>
        </p:spPr>
        <p:txBody>
          <a:bodyPr vert="horz" wrap="square" lIns="32653" tIns="32653" rIns="32653" bIns="32653" numCol="1" anchor="t" anchorCtr="0" compatLnSpc="1">
            <a:prstTxWarp prst="textNoShape">
              <a:avLst/>
            </a:prstTxWarp>
          </a:bodyPr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800" dirty="0">
                <a:solidFill>
                  <a:srgbClr val="FFFFFF"/>
                </a:solidFill>
                <a:latin typeface="Gill Sans MT" pitchFamily="34" charset="0"/>
                <a:cs typeface="Arial" pitchFamily="34" charset="0"/>
              </a:rPr>
              <a:t>University of Waterloo—</a:t>
            </a:r>
            <a:r>
              <a:rPr lang="en-US" altLang="en-US" sz="800" dirty="0" err="1">
                <a:solidFill>
                  <a:srgbClr val="FFFFFF"/>
                </a:solidFill>
                <a:latin typeface="Gill Sans MT" pitchFamily="34" charset="0"/>
                <a:cs typeface="Arial" pitchFamily="34" charset="0"/>
              </a:rPr>
              <a:t>Hyperloop</a:t>
            </a:r>
            <a:r>
              <a:rPr lang="en-US" altLang="en-US" sz="800" dirty="0">
                <a:solidFill>
                  <a:srgbClr val="FFFFFF"/>
                </a:solidFill>
                <a:latin typeface="Gill Sans MT" pitchFamily="34" charset="0"/>
                <a:cs typeface="Arial" pitchFamily="34" charset="0"/>
              </a:rPr>
              <a:t> Final Design Package  |  </a:t>
            </a:r>
            <a:fld id="{27534BE9-A416-4346-B4FD-8FA6C094B8FB}" type="slidenum">
              <a:rPr lang="en-US" altLang="en-US" sz="800">
                <a:solidFill>
                  <a:srgbClr val="FFFFFF"/>
                </a:solidFill>
                <a:latin typeface="Gill Sans MT" pitchFamily="34" charset="0"/>
                <a:cs typeface="Arial" pitchFamily="34" charset="0"/>
              </a:rPr>
              <a:pPr algn="r" fontAlgn="base">
                <a:spcBef>
                  <a:spcPct val="0"/>
                </a:spcBef>
                <a:spcAft>
                  <a:spcPct val="0"/>
                </a:spcAft>
              </a:pPr>
              <a:t>17</a:t>
            </a:fld>
            <a:endParaRPr lang="en-US" altLang="en-US" sz="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55" name="Rectangle 92"/>
          <p:cNvSpPr>
            <a:spLocks noChangeArrowheads="1"/>
          </p:cNvSpPr>
          <p:nvPr/>
        </p:nvSpPr>
        <p:spPr bwMode="auto">
          <a:xfrm>
            <a:off x="107504" y="116632"/>
            <a:ext cx="8928991" cy="6624735"/>
          </a:xfrm>
          <a:prstGeom prst="rect">
            <a:avLst/>
          </a:prstGeom>
          <a:noFill/>
          <a:ln w="304800" algn="ctr">
            <a:solidFill>
              <a:srgbClr val="FFFF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0C0C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383838"/>
                  </a:outerShdw>
                </a:effectLst>
              </a14:hiddenEffects>
            </a:ext>
          </a:extLst>
        </p:spPr>
        <p:txBody>
          <a:bodyPr vert="horz" wrap="square" lIns="32653" tIns="32653" rIns="32653" bIns="32653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1056" name="Rectangle 93"/>
          <p:cNvSpPr>
            <a:spLocks noChangeArrowheads="1"/>
          </p:cNvSpPr>
          <p:nvPr/>
        </p:nvSpPr>
        <p:spPr bwMode="auto">
          <a:xfrm>
            <a:off x="323529" y="332656"/>
            <a:ext cx="8496944" cy="6192688"/>
          </a:xfrm>
          <a:prstGeom prst="rect">
            <a:avLst/>
          </a:prstGeom>
          <a:noFill/>
          <a:ln w="6350" algn="ctr">
            <a:solidFill>
              <a:srgbClr val="FFFF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0C0C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383838"/>
                  </a:outerShdw>
                </a:effectLst>
              </a14:hiddenEffects>
            </a:ext>
          </a:extLst>
        </p:spPr>
        <p:txBody>
          <a:bodyPr vert="horz" wrap="square" lIns="32653" tIns="32653" rIns="32653" bIns="32653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cxnSp>
        <p:nvCxnSpPr>
          <p:cNvPr id="1119" name="AutoShape 95"/>
          <p:cNvCxnSpPr>
            <a:cxnSpLocks noChangeShapeType="1"/>
          </p:cNvCxnSpPr>
          <p:nvPr/>
        </p:nvCxnSpPr>
        <p:spPr bwMode="auto">
          <a:xfrm>
            <a:off x="323529" y="1165201"/>
            <a:ext cx="8496944" cy="0"/>
          </a:xfrm>
          <a:prstGeom prst="straightConnector1">
            <a:avLst/>
          </a:prstGeom>
          <a:noFill/>
          <a:ln w="6350" algn="ctr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383838"/>
                  </a:outerShdw>
                </a:effectLst>
              </a14:hiddenEffects>
            </a:ext>
          </a:extLst>
        </p:spPr>
      </p:cxnSp>
      <p:cxnSp>
        <p:nvCxnSpPr>
          <p:cNvPr id="112" name="AutoShape 95"/>
          <p:cNvCxnSpPr>
            <a:cxnSpLocks noChangeShapeType="1"/>
          </p:cNvCxnSpPr>
          <p:nvPr/>
        </p:nvCxnSpPr>
        <p:spPr bwMode="auto">
          <a:xfrm>
            <a:off x="323529" y="6177876"/>
            <a:ext cx="8496944" cy="0"/>
          </a:xfrm>
          <a:prstGeom prst="straightConnector1">
            <a:avLst/>
          </a:prstGeom>
          <a:noFill/>
          <a:ln w="6350" algn="ctr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383838"/>
                  </a:outerShdw>
                </a:effectLst>
              </a14:hiddenEffects>
            </a:ext>
          </a:extLst>
        </p:spPr>
      </p:cxnSp>
      <p:sp>
        <p:nvSpPr>
          <p:cNvPr id="119" name="Text Box 84"/>
          <p:cNvSpPr txBox="1">
            <a:spLocks noChangeArrowheads="1"/>
          </p:cNvSpPr>
          <p:nvPr/>
        </p:nvSpPr>
        <p:spPr bwMode="auto">
          <a:xfrm>
            <a:off x="467544" y="484957"/>
            <a:ext cx="8208912" cy="567779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39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C0C0C0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383838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2653" tIns="32653" rIns="32653" bIns="32653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300" spc="600" dirty="0" smtClean="0">
                <a:solidFill>
                  <a:srgbClr val="FFFFFF"/>
                </a:solidFill>
                <a:latin typeface="Gill Sans MT" pitchFamily="34" charset="0"/>
                <a:cs typeface="Arial" pitchFamily="34" charset="0"/>
              </a:rPr>
              <a:t>POD BODY - AERODYNAMICS</a:t>
            </a:r>
            <a:endParaRPr lang="en-US" altLang="en-US" spc="6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Text Box 84"/>
          <p:cNvSpPr txBox="1">
            <a:spLocks noChangeArrowheads="1"/>
          </p:cNvSpPr>
          <p:nvPr/>
        </p:nvSpPr>
        <p:spPr bwMode="auto">
          <a:xfrm>
            <a:off x="457638" y="1381227"/>
            <a:ext cx="8146809" cy="147171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39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C0C0C0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383838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2653" tIns="32653" rIns="32653" bIns="32653" numCol="1" anchor="t" anchorCtr="0" compatLnSpc="1">
            <a:prstTxWarp prst="textNoShape">
              <a:avLst/>
            </a:prstTxWarp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en-CA" altLang="en-US" sz="2300" spc="600" dirty="0">
                <a:solidFill>
                  <a:srgbClr val="FFFFFF"/>
                </a:solidFill>
                <a:latin typeface="Gill Sans MT" pitchFamily="34" charset="0"/>
                <a:cs typeface="Arial" pitchFamily="34" charset="0"/>
              </a:rPr>
              <a:t>CD = 1.42		</a:t>
            </a:r>
            <a:endParaRPr lang="en-CA" altLang="en-US" sz="2300" spc="600" dirty="0" smtClean="0">
              <a:solidFill>
                <a:srgbClr val="FFFFFF"/>
              </a:solidFill>
              <a:latin typeface="Gill Sans MT" pitchFamily="34" charset="0"/>
              <a:cs typeface="Arial" pitchFamily="34" charset="0"/>
            </a:endParaRP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en-CA" altLang="en-US" sz="2300" spc="600" dirty="0" err="1" smtClean="0">
                <a:solidFill>
                  <a:srgbClr val="FFFFFF"/>
                </a:solidFill>
                <a:latin typeface="Gill Sans MT" pitchFamily="34" charset="0"/>
                <a:cs typeface="Arial" pitchFamily="34" charset="0"/>
              </a:rPr>
              <a:t>Kantrowitz</a:t>
            </a:r>
            <a:r>
              <a:rPr lang="en-CA" altLang="en-US" sz="2300" spc="600" dirty="0" smtClean="0">
                <a:solidFill>
                  <a:srgbClr val="FFFFFF"/>
                </a:solidFill>
                <a:latin typeface="Gill Sans MT" pitchFamily="34" charset="0"/>
                <a:cs typeface="Arial" pitchFamily="34" charset="0"/>
              </a:rPr>
              <a:t> limit</a:t>
            </a:r>
          </a:p>
          <a:p>
            <a:pPr marL="751064" lvl="1" indent="-342900" fontAlgn="base"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en-CA" altLang="en-US" sz="2300" spc="600" dirty="0" smtClean="0">
                <a:solidFill>
                  <a:srgbClr val="FFFFFF"/>
                </a:solidFill>
                <a:latin typeface="Gill Sans MT" pitchFamily="34" charset="0"/>
                <a:cs typeface="Arial" pitchFamily="34" charset="0"/>
              </a:rPr>
              <a:t>max </a:t>
            </a:r>
            <a:r>
              <a:rPr lang="en-CA" altLang="en-US" sz="2300" spc="600" dirty="0">
                <a:solidFill>
                  <a:srgbClr val="FFFFFF"/>
                </a:solidFill>
                <a:latin typeface="Gill Sans MT" pitchFamily="34" charset="0"/>
                <a:cs typeface="Arial" pitchFamily="34" charset="0"/>
              </a:rPr>
              <a:t>area 1.92 m2 &gt; 0.77 </a:t>
            </a:r>
            <a:r>
              <a:rPr lang="en-CA" altLang="en-US" sz="2300" spc="600" dirty="0" smtClean="0">
                <a:solidFill>
                  <a:srgbClr val="FFFFFF"/>
                </a:solidFill>
                <a:latin typeface="Gill Sans MT" pitchFamily="34" charset="0"/>
                <a:cs typeface="Arial" pitchFamily="34" charset="0"/>
              </a:rPr>
              <a:t>m</a:t>
            </a:r>
            <a:r>
              <a:rPr lang="en-CA" altLang="en-US" sz="2300" spc="600" baseline="30000" dirty="0" smtClean="0">
                <a:solidFill>
                  <a:srgbClr val="FFFFFF"/>
                </a:solidFill>
                <a:latin typeface="Gill Sans MT" pitchFamily="34" charset="0"/>
                <a:cs typeface="Arial" pitchFamily="34" charset="0"/>
              </a:rPr>
              <a:t>2</a:t>
            </a: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en-CA" altLang="en-US" sz="2300" spc="600" dirty="0">
                <a:solidFill>
                  <a:srgbClr val="FFFFFF"/>
                </a:solidFill>
                <a:latin typeface="Gill Sans MT" pitchFamily="34" charset="0"/>
                <a:cs typeface="Arial" pitchFamily="34" charset="0"/>
              </a:rPr>
              <a:t>F</a:t>
            </a:r>
            <a:r>
              <a:rPr lang="en-CA" altLang="en-US" sz="2300" spc="600" baseline="-25000" dirty="0">
                <a:solidFill>
                  <a:srgbClr val="FFFFFF"/>
                </a:solidFill>
                <a:latin typeface="Gill Sans MT" pitchFamily="34" charset="0"/>
                <a:cs typeface="Arial" pitchFamily="34" charset="0"/>
              </a:rPr>
              <a:t>D</a:t>
            </a:r>
            <a:r>
              <a:rPr lang="en-CA" altLang="en-US" sz="2300" spc="600" dirty="0">
                <a:solidFill>
                  <a:srgbClr val="FFFFFF"/>
                </a:solidFill>
                <a:latin typeface="Gill Sans MT" pitchFamily="34" charset="0"/>
                <a:cs typeface="Arial" pitchFamily="34" charset="0"/>
              </a:rPr>
              <a:t> = </a:t>
            </a:r>
            <a:r>
              <a:rPr lang="en-CA" altLang="en-US" sz="2300" spc="600" dirty="0" err="1">
                <a:solidFill>
                  <a:srgbClr val="FFFFFF"/>
                </a:solidFill>
                <a:latin typeface="Gill Sans MT" pitchFamily="34" charset="0"/>
                <a:cs typeface="Arial" pitchFamily="34" charset="0"/>
              </a:rPr>
              <a:t>F</a:t>
            </a:r>
            <a:r>
              <a:rPr lang="en-CA" altLang="en-US" sz="2300" spc="600" baseline="-25000" dirty="0" err="1">
                <a:solidFill>
                  <a:srgbClr val="FFFFFF"/>
                </a:solidFill>
                <a:latin typeface="Gill Sans MT" pitchFamily="34" charset="0"/>
                <a:cs typeface="Arial" pitchFamily="34" charset="0"/>
              </a:rPr>
              <a:t>Skin</a:t>
            </a:r>
            <a:r>
              <a:rPr lang="en-CA" altLang="en-US" sz="2300" spc="600" dirty="0">
                <a:solidFill>
                  <a:srgbClr val="FFFFFF"/>
                </a:solidFill>
                <a:latin typeface="Gill Sans MT" pitchFamily="34" charset="0"/>
                <a:cs typeface="Arial" pitchFamily="34" charset="0"/>
              </a:rPr>
              <a:t> + </a:t>
            </a:r>
            <a:r>
              <a:rPr lang="en-CA" altLang="en-US" sz="2300" spc="600" dirty="0" err="1">
                <a:solidFill>
                  <a:srgbClr val="FFFFFF"/>
                </a:solidFill>
                <a:latin typeface="Gill Sans MT" pitchFamily="34" charset="0"/>
                <a:cs typeface="Arial" pitchFamily="34" charset="0"/>
              </a:rPr>
              <a:t>F</a:t>
            </a:r>
            <a:r>
              <a:rPr lang="en-CA" altLang="en-US" sz="2300" spc="600" baseline="-25000" dirty="0" err="1">
                <a:solidFill>
                  <a:srgbClr val="FFFFFF"/>
                </a:solidFill>
                <a:latin typeface="Gill Sans MT" pitchFamily="34" charset="0"/>
                <a:cs typeface="Arial" pitchFamily="34" charset="0"/>
              </a:rPr>
              <a:t>Pressure</a:t>
            </a:r>
            <a:r>
              <a:rPr lang="en-CA" altLang="en-US" sz="2300" spc="600" baseline="-25000" dirty="0">
                <a:solidFill>
                  <a:srgbClr val="FFFFFF"/>
                </a:solidFill>
                <a:latin typeface="Gill Sans MT" pitchFamily="34" charset="0"/>
                <a:cs typeface="Arial" pitchFamily="34" charset="0"/>
              </a:rPr>
              <a:t> </a:t>
            </a:r>
            <a:r>
              <a:rPr lang="en-CA" altLang="en-US" sz="2300" spc="600" dirty="0">
                <a:solidFill>
                  <a:srgbClr val="FFFFFF"/>
                </a:solidFill>
                <a:latin typeface="Gill Sans MT" pitchFamily="34" charset="0"/>
                <a:cs typeface="Arial" pitchFamily="34" charset="0"/>
              </a:rPr>
              <a:t>= 1.9 + 8.5 = 10.4 N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605" y="3061243"/>
            <a:ext cx="7092788" cy="2983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212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Text Box 91"/>
          <p:cNvSpPr txBox="1">
            <a:spLocks noChangeArrowheads="1"/>
          </p:cNvSpPr>
          <p:nvPr/>
        </p:nvSpPr>
        <p:spPr bwMode="auto">
          <a:xfrm>
            <a:off x="2699792" y="6237312"/>
            <a:ext cx="6063456" cy="219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0C0C0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383838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383838"/>
                  </a:outerShdw>
                </a:effectLst>
              </a14:hiddenEffects>
            </a:ext>
          </a:extLst>
        </p:spPr>
        <p:txBody>
          <a:bodyPr vert="horz" wrap="square" lIns="32653" tIns="32653" rIns="32653" bIns="32653" numCol="1" anchor="t" anchorCtr="0" compatLnSpc="1">
            <a:prstTxWarp prst="textNoShape">
              <a:avLst/>
            </a:prstTxWarp>
          </a:bodyPr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800" dirty="0">
                <a:solidFill>
                  <a:srgbClr val="FFFFFF"/>
                </a:solidFill>
                <a:latin typeface="Gill Sans MT" pitchFamily="34" charset="0"/>
                <a:cs typeface="Arial" pitchFamily="34" charset="0"/>
              </a:rPr>
              <a:t>University of Waterloo—</a:t>
            </a:r>
            <a:r>
              <a:rPr lang="en-US" altLang="en-US" sz="800" dirty="0" err="1">
                <a:solidFill>
                  <a:srgbClr val="FFFFFF"/>
                </a:solidFill>
                <a:latin typeface="Gill Sans MT" pitchFamily="34" charset="0"/>
                <a:cs typeface="Arial" pitchFamily="34" charset="0"/>
              </a:rPr>
              <a:t>Hyperloop</a:t>
            </a:r>
            <a:r>
              <a:rPr lang="en-US" altLang="en-US" sz="800" dirty="0">
                <a:solidFill>
                  <a:srgbClr val="FFFFFF"/>
                </a:solidFill>
                <a:latin typeface="Gill Sans MT" pitchFamily="34" charset="0"/>
                <a:cs typeface="Arial" pitchFamily="34" charset="0"/>
              </a:rPr>
              <a:t> Final Design Package  |  </a:t>
            </a:r>
            <a:fld id="{27534BE9-A416-4346-B4FD-8FA6C094B8FB}" type="slidenum">
              <a:rPr lang="en-US" altLang="en-US" sz="800">
                <a:solidFill>
                  <a:srgbClr val="FFFFFF"/>
                </a:solidFill>
                <a:latin typeface="Gill Sans MT" pitchFamily="34" charset="0"/>
                <a:cs typeface="Arial" pitchFamily="34" charset="0"/>
              </a:rPr>
              <a:pPr algn="r" fontAlgn="base">
                <a:spcBef>
                  <a:spcPct val="0"/>
                </a:spcBef>
                <a:spcAft>
                  <a:spcPct val="0"/>
                </a:spcAft>
              </a:pPr>
              <a:t>18</a:t>
            </a:fld>
            <a:endParaRPr lang="en-US" altLang="en-US" sz="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55" name="Rectangle 92"/>
          <p:cNvSpPr>
            <a:spLocks noChangeArrowheads="1"/>
          </p:cNvSpPr>
          <p:nvPr/>
        </p:nvSpPr>
        <p:spPr bwMode="auto">
          <a:xfrm>
            <a:off x="107504" y="116632"/>
            <a:ext cx="8928991" cy="6624735"/>
          </a:xfrm>
          <a:prstGeom prst="rect">
            <a:avLst/>
          </a:prstGeom>
          <a:noFill/>
          <a:ln w="304800" algn="ctr">
            <a:solidFill>
              <a:srgbClr val="FFFF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0C0C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383838"/>
                  </a:outerShdw>
                </a:effectLst>
              </a14:hiddenEffects>
            </a:ext>
          </a:extLst>
        </p:spPr>
        <p:txBody>
          <a:bodyPr vert="horz" wrap="square" lIns="32653" tIns="32653" rIns="32653" bIns="32653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1056" name="Rectangle 93"/>
          <p:cNvSpPr>
            <a:spLocks noChangeArrowheads="1"/>
          </p:cNvSpPr>
          <p:nvPr/>
        </p:nvSpPr>
        <p:spPr bwMode="auto">
          <a:xfrm>
            <a:off x="323529" y="332656"/>
            <a:ext cx="8496944" cy="6192688"/>
          </a:xfrm>
          <a:prstGeom prst="rect">
            <a:avLst/>
          </a:prstGeom>
          <a:noFill/>
          <a:ln w="6350" algn="ctr">
            <a:solidFill>
              <a:srgbClr val="FFFF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0C0C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383838"/>
                  </a:outerShdw>
                </a:effectLst>
              </a14:hiddenEffects>
            </a:ext>
          </a:extLst>
        </p:spPr>
        <p:txBody>
          <a:bodyPr vert="horz" wrap="square" lIns="32653" tIns="32653" rIns="32653" bIns="32653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cxnSp>
        <p:nvCxnSpPr>
          <p:cNvPr id="1119" name="AutoShape 95"/>
          <p:cNvCxnSpPr>
            <a:cxnSpLocks noChangeShapeType="1"/>
          </p:cNvCxnSpPr>
          <p:nvPr/>
        </p:nvCxnSpPr>
        <p:spPr bwMode="auto">
          <a:xfrm>
            <a:off x="323529" y="1165201"/>
            <a:ext cx="8496944" cy="0"/>
          </a:xfrm>
          <a:prstGeom prst="straightConnector1">
            <a:avLst/>
          </a:prstGeom>
          <a:noFill/>
          <a:ln w="6350" algn="ctr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383838"/>
                  </a:outerShdw>
                </a:effectLst>
              </a14:hiddenEffects>
            </a:ext>
          </a:extLst>
        </p:spPr>
      </p:cxnSp>
      <p:cxnSp>
        <p:nvCxnSpPr>
          <p:cNvPr id="112" name="AutoShape 95"/>
          <p:cNvCxnSpPr>
            <a:cxnSpLocks noChangeShapeType="1"/>
          </p:cNvCxnSpPr>
          <p:nvPr/>
        </p:nvCxnSpPr>
        <p:spPr bwMode="auto">
          <a:xfrm>
            <a:off x="323529" y="6177876"/>
            <a:ext cx="8496944" cy="0"/>
          </a:xfrm>
          <a:prstGeom prst="straightConnector1">
            <a:avLst/>
          </a:prstGeom>
          <a:noFill/>
          <a:ln w="6350" algn="ctr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383838"/>
                  </a:outerShdw>
                </a:effectLst>
              </a14:hiddenEffects>
            </a:ext>
          </a:extLst>
        </p:spPr>
      </p:cxnSp>
      <p:sp>
        <p:nvSpPr>
          <p:cNvPr id="119" name="Text Box 84"/>
          <p:cNvSpPr txBox="1">
            <a:spLocks noChangeArrowheads="1"/>
          </p:cNvSpPr>
          <p:nvPr/>
        </p:nvSpPr>
        <p:spPr bwMode="auto">
          <a:xfrm>
            <a:off x="467544" y="484957"/>
            <a:ext cx="8208912" cy="567779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39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C0C0C0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383838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2653" tIns="32653" rIns="32653" bIns="32653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300" spc="600" dirty="0" smtClean="0">
                <a:solidFill>
                  <a:srgbClr val="FFFFFF"/>
                </a:solidFill>
                <a:latin typeface="Gill Sans MT" pitchFamily="34" charset="0"/>
                <a:cs typeface="Arial" pitchFamily="34" charset="0"/>
              </a:rPr>
              <a:t>BRAKING: EDDY CURRENT</a:t>
            </a:r>
            <a:endParaRPr lang="en-US" altLang="en-US" spc="6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0" name="Picture 3" descr="https://lh3.googleusercontent.com/B5XaR6B-62qihzguCr3Jr-uAPWqD4cO84m81iiCMce6WF6nTJijFo0wc-uurkK82ZqbkjmuyvPiuAdFkHdL7Rct3dXTTk1CQ4yq18TBswwbnYgfhrK7fWMg2g3lEgLM6cCNmJTrEUOo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08" b="7977"/>
          <a:stretch/>
        </p:blipFill>
        <p:spPr bwMode="auto">
          <a:xfrm>
            <a:off x="1547664" y="2073078"/>
            <a:ext cx="6015820" cy="3804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 Box 84"/>
          <p:cNvSpPr txBox="1">
            <a:spLocks noChangeArrowheads="1"/>
          </p:cNvSpPr>
          <p:nvPr/>
        </p:nvSpPr>
        <p:spPr bwMode="auto">
          <a:xfrm>
            <a:off x="339941" y="1412776"/>
            <a:ext cx="8496944" cy="3756989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39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C0C0C0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383838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2653" tIns="32653" rIns="32653" bIns="32653" numCol="1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CA" altLang="en-US" sz="2300" spc="600" dirty="0" smtClean="0">
                <a:solidFill>
                  <a:srgbClr val="FFFFFF"/>
                </a:solidFill>
                <a:latin typeface="Gill Sans MT" pitchFamily="34" charset="0"/>
                <a:cs typeface="Arial" pitchFamily="34" charset="0"/>
              </a:rPr>
              <a:t>100 m/s to 60 m/s = 46% KE remaining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CA" altLang="en-US" sz="2300" spc="600" dirty="0">
              <a:solidFill>
                <a:srgbClr val="FFFFFF"/>
              </a:solidFill>
              <a:latin typeface="Gill Sans MT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1954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Text Box 91"/>
          <p:cNvSpPr txBox="1">
            <a:spLocks noChangeArrowheads="1"/>
          </p:cNvSpPr>
          <p:nvPr/>
        </p:nvSpPr>
        <p:spPr bwMode="auto">
          <a:xfrm>
            <a:off x="2699792" y="6237312"/>
            <a:ext cx="6063456" cy="219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0C0C0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383838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383838"/>
                  </a:outerShdw>
                </a:effectLst>
              </a14:hiddenEffects>
            </a:ext>
          </a:extLst>
        </p:spPr>
        <p:txBody>
          <a:bodyPr vert="horz" wrap="square" lIns="32653" tIns="32653" rIns="32653" bIns="32653" numCol="1" anchor="t" anchorCtr="0" compatLnSpc="1">
            <a:prstTxWarp prst="textNoShape">
              <a:avLst/>
            </a:prstTxWarp>
          </a:bodyPr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800" dirty="0">
                <a:solidFill>
                  <a:srgbClr val="FFFFFF"/>
                </a:solidFill>
                <a:latin typeface="Gill Sans MT" pitchFamily="34" charset="0"/>
                <a:cs typeface="Arial" pitchFamily="34" charset="0"/>
              </a:rPr>
              <a:t>University of Waterloo—</a:t>
            </a:r>
            <a:r>
              <a:rPr lang="en-US" altLang="en-US" sz="800" dirty="0" err="1">
                <a:solidFill>
                  <a:srgbClr val="FFFFFF"/>
                </a:solidFill>
                <a:latin typeface="Gill Sans MT" pitchFamily="34" charset="0"/>
                <a:cs typeface="Arial" pitchFamily="34" charset="0"/>
              </a:rPr>
              <a:t>Hyperloop</a:t>
            </a:r>
            <a:r>
              <a:rPr lang="en-US" altLang="en-US" sz="800" dirty="0">
                <a:solidFill>
                  <a:srgbClr val="FFFFFF"/>
                </a:solidFill>
                <a:latin typeface="Gill Sans MT" pitchFamily="34" charset="0"/>
                <a:cs typeface="Arial" pitchFamily="34" charset="0"/>
              </a:rPr>
              <a:t> Final Design Package  |  </a:t>
            </a:r>
            <a:fld id="{27534BE9-A416-4346-B4FD-8FA6C094B8FB}" type="slidenum">
              <a:rPr lang="en-US" altLang="en-US" sz="800">
                <a:solidFill>
                  <a:srgbClr val="FFFFFF"/>
                </a:solidFill>
                <a:latin typeface="Gill Sans MT" pitchFamily="34" charset="0"/>
                <a:cs typeface="Arial" pitchFamily="34" charset="0"/>
              </a:rPr>
              <a:pPr algn="r" fontAlgn="base">
                <a:spcBef>
                  <a:spcPct val="0"/>
                </a:spcBef>
                <a:spcAft>
                  <a:spcPct val="0"/>
                </a:spcAft>
              </a:pPr>
              <a:t>19</a:t>
            </a:fld>
            <a:endParaRPr lang="en-US" altLang="en-US" sz="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55" name="Rectangle 92"/>
          <p:cNvSpPr>
            <a:spLocks noChangeArrowheads="1"/>
          </p:cNvSpPr>
          <p:nvPr/>
        </p:nvSpPr>
        <p:spPr bwMode="auto">
          <a:xfrm>
            <a:off x="107504" y="116632"/>
            <a:ext cx="8928991" cy="6624735"/>
          </a:xfrm>
          <a:prstGeom prst="rect">
            <a:avLst/>
          </a:prstGeom>
          <a:noFill/>
          <a:ln w="304800" algn="ctr">
            <a:solidFill>
              <a:srgbClr val="FFFF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0C0C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383838"/>
                  </a:outerShdw>
                </a:effectLst>
              </a14:hiddenEffects>
            </a:ext>
          </a:extLst>
        </p:spPr>
        <p:txBody>
          <a:bodyPr vert="horz" wrap="square" lIns="32653" tIns="32653" rIns="32653" bIns="32653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1056" name="Rectangle 93"/>
          <p:cNvSpPr>
            <a:spLocks noChangeArrowheads="1"/>
          </p:cNvSpPr>
          <p:nvPr/>
        </p:nvSpPr>
        <p:spPr bwMode="auto">
          <a:xfrm>
            <a:off x="323529" y="332656"/>
            <a:ext cx="8496944" cy="6192688"/>
          </a:xfrm>
          <a:prstGeom prst="rect">
            <a:avLst/>
          </a:prstGeom>
          <a:noFill/>
          <a:ln w="6350" algn="ctr">
            <a:solidFill>
              <a:srgbClr val="FFFF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0C0C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383838"/>
                  </a:outerShdw>
                </a:effectLst>
              </a14:hiddenEffects>
            </a:ext>
          </a:extLst>
        </p:spPr>
        <p:txBody>
          <a:bodyPr vert="horz" wrap="square" lIns="32653" tIns="32653" rIns="32653" bIns="32653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cxnSp>
        <p:nvCxnSpPr>
          <p:cNvPr id="1119" name="AutoShape 95"/>
          <p:cNvCxnSpPr>
            <a:cxnSpLocks noChangeShapeType="1"/>
          </p:cNvCxnSpPr>
          <p:nvPr/>
        </p:nvCxnSpPr>
        <p:spPr bwMode="auto">
          <a:xfrm>
            <a:off x="323529" y="1165201"/>
            <a:ext cx="8496944" cy="0"/>
          </a:xfrm>
          <a:prstGeom prst="straightConnector1">
            <a:avLst/>
          </a:prstGeom>
          <a:noFill/>
          <a:ln w="6350" algn="ctr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383838"/>
                  </a:outerShdw>
                </a:effectLst>
              </a14:hiddenEffects>
            </a:ext>
          </a:extLst>
        </p:spPr>
      </p:cxnSp>
      <p:cxnSp>
        <p:nvCxnSpPr>
          <p:cNvPr id="112" name="AutoShape 95"/>
          <p:cNvCxnSpPr>
            <a:cxnSpLocks noChangeShapeType="1"/>
          </p:cNvCxnSpPr>
          <p:nvPr/>
        </p:nvCxnSpPr>
        <p:spPr bwMode="auto">
          <a:xfrm>
            <a:off x="323529" y="6177876"/>
            <a:ext cx="8496944" cy="0"/>
          </a:xfrm>
          <a:prstGeom prst="straightConnector1">
            <a:avLst/>
          </a:prstGeom>
          <a:noFill/>
          <a:ln w="6350" algn="ctr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383838"/>
                  </a:outerShdw>
                </a:effectLst>
              </a14:hiddenEffects>
            </a:ext>
          </a:extLst>
        </p:spPr>
      </p:cxnSp>
      <p:sp>
        <p:nvSpPr>
          <p:cNvPr id="119" name="Text Box 84"/>
          <p:cNvSpPr txBox="1">
            <a:spLocks noChangeArrowheads="1"/>
          </p:cNvSpPr>
          <p:nvPr/>
        </p:nvSpPr>
        <p:spPr bwMode="auto">
          <a:xfrm>
            <a:off x="467544" y="484957"/>
            <a:ext cx="8208912" cy="567779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39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C0C0C0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383838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2653" tIns="32653" rIns="32653" bIns="32653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300" spc="600" dirty="0" smtClean="0">
                <a:solidFill>
                  <a:srgbClr val="FFFFFF"/>
                </a:solidFill>
                <a:latin typeface="Gill Sans MT" pitchFamily="34" charset="0"/>
                <a:cs typeface="Arial" pitchFamily="34" charset="0"/>
              </a:rPr>
              <a:t>BRAKING: EDDY CURRENT</a:t>
            </a:r>
            <a:endParaRPr lang="en-US" altLang="en-US" spc="6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Text Box 84"/>
          <p:cNvSpPr txBox="1">
            <a:spLocks noChangeArrowheads="1"/>
          </p:cNvSpPr>
          <p:nvPr/>
        </p:nvSpPr>
        <p:spPr bwMode="auto">
          <a:xfrm>
            <a:off x="323529" y="1268760"/>
            <a:ext cx="8496944" cy="1158416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39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C0C0C0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383838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2653" tIns="32653" rIns="32653" bIns="32653" numCol="1" anchor="t" anchorCtr="0" compatLnSpc="1">
            <a:prstTxWarp prst="textNoShape">
              <a:avLst/>
            </a:prstTxWarp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en-CA" altLang="en-US" sz="2300" spc="600" dirty="0" smtClean="0">
                <a:solidFill>
                  <a:srgbClr val="FFFFFF"/>
                </a:solidFill>
                <a:latin typeface="Gill Sans MT" pitchFamily="34" charset="0"/>
                <a:cs typeface="Arial" pitchFamily="34" charset="0"/>
              </a:rPr>
              <a:t>48 </a:t>
            </a:r>
            <a:r>
              <a:rPr lang="en-CA" altLang="en-US" sz="2300" spc="600" dirty="0">
                <a:solidFill>
                  <a:srgbClr val="FFFFFF"/>
                </a:solidFill>
                <a:latin typeface="Gill Sans MT" pitchFamily="34" charset="0"/>
                <a:cs typeface="Arial" pitchFamily="34" charset="0"/>
              </a:rPr>
              <a:t>neodymium permanent </a:t>
            </a:r>
            <a:r>
              <a:rPr lang="en-CA" altLang="en-US" sz="2300" spc="600" dirty="0" smtClean="0">
                <a:solidFill>
                  <a:srgbClr val="FFFFFF"/>
                </a:solidFill>
                <a:latin typeface="Gill Sans MT" pitchFamily="34" charset="0"/>
                <a:cs typeface="Arial" pitchFamily="34" charset="0"/>
              </a:rPr>
              <a:t>magnets</a:t>
            </a:r>
            <a:br>
              <a:rPr lang="en-CA" altLang="en-US" sz="2300" spc="600" dirty="0" smtClean="0">
                <a:solidFill>
                  <a:srgbClr val="FFFFFF"/>
                </a:solidFill>
                <a:latin typeface="Gill Sans MT" pitchFamily="34" charset="0"/>
                <a:cs typeface="Arial" pitchFamily="34" charset="0"/>
              </a:rPr>
            </a:br>
            <a:endParaRPr lang="en-CA" altLang="en-US" sz="2300" spc="600" dirty="0" smtClean="0">
              <a:solidFill>
                <a:srgbClr val="FFFFFF"/>
              </a:solidFill>
              <a:latin typeface="Gill Sans MT" pitchFamily="34" charset="0"/>
              <a:cs typeface="Arial" pitchFamily="34" charset="0"/>
            </a:endParaRP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en-CA" altLang="en-US" sz="2300" spc="600" dirty="0" smtClean="0">
                <a:solidFill>
                  <a:srgbClr val="FFFFFF"/>
                </a:solidFill>
                <a:latin typeface="Gill Sans MT" pitchFamily="34" charset="0"/>
                <a:cs typeface="Arial" pitchFamily="34" charset="0"/>
              </a:rPr>
              <a:t>Energy </a:t>
            </a:r>
            <a:r>
              <a:rPr lang="en-CA" altLang="en-US" sz="2300" spc="600" dirty="0">
                <a:solidFill>
                  <a:srgbClr val="FFFFFF"/>
                </a:solidFill>
                <a:latin typeface="Gill Sans MT" pitchFamily="34" charset="0"/>
                <a:cs typeface="Arial" pitchFamily="34" charset="0"/>
              </a:rPr>
              <a:t>fully </a:t>
            </a:r>
            <a:r>
              <a:rPr lang="en-CA" altLang="en-US" sz="2300" spc="600" dirty="0" smtClean="0">
                <a:solidFill>
                  <a:srgbClr val="FFFFFF"/>
                </a:solidFill>
                <a:latin typeface="Gill Sans MT" pitchFamily="34" charset="0"/>
                <a:cs typeface="Arial" pitchFamily="34" charset="0"/>
              </a:rPr>
              <a:t>removed</a:t>
            </a:r>
            <a:br>
              <a:rPr lang="en-CA" altLang="en-US" sz="2300" spc="600" dirty="0" smtClean="0">
                <a:solidFill>
                  <a:srgbClr val="FFFFFF"/>
                </a:solidFill>
                <a:latin typeface="Gill Sans MT" pitchFamily="34" charset="0"/>
                <a:cs typeface="Arial" pitchFamily="34" charset="0"/>
              </a:rPr>
            </a:br>
            <a:endParaRPr lang="en-CA" altLang="en-US" sz="2300" spc="600" dirty="0" smtClean="0">
              <a:solidFill>
                <a:srgbClr val="FFFFFF"/>
              </a:solidFill>
              <a:latin typeface="Gill Sans MT" pitchFamily="34" charset="0"/>
              <a:cs typeface="Arial" pitchFamily="34" charset="0"/>
            </a:endParaRP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en-CA" altLang="en-US" sz="2300" spc="600" dirty="0" smtClean="0">
                <a:solidFill>
                  <a:srgbClr val="FFFFFF"/>
                </a:solidFill>
                <a:latin typeface="Gill Sans MT" pitchFamily="34" charset="0"/>
                <a:cs typeface="Arial" pitchFamily="34" charset="0"/>
              </a:rPr>
              <a:t>Fail safe</a:t>
            </a:r>
            <a:endParaRPr lang="en-CA" altLang="en-US" sz="2300" spc="600" dirty="0">
              <a:solidFill>
                <a:srgbClr val="FFFFFF"/>
              </a:solidFill>
              <a:latin typeface="Gill Sans MT" pitchFamily="34" charset="0"/>
              <a:cs typeface="Arial" pitchFamily="34" charset="0"/>
            </a:endParaRPr>
          </a:p>
        </p:txBody>
      </p:sp>
      <p:pic>
        <p:nvPicPr>
          <p:cNvPr id="5123" name="Picture 3" descr="https://lh5.googleusercontent.com/ZnIbGzTm15DR4QWvv9aSCnMlLonbpozlOSG3q-KltKukycXkHCxXeOe79W2WyaMGCinv9DfIjBOmJ1ti564cCZwEAzKcuZQiok0OyyOxsSLxGjhglw3YPU2zi7T1EtBferCfgG4zW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0583" y="3356992"/>
            <a:ext cx="4050603" cy="2698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https://lh5.googleusercontent.com/FN2tSuQb0TgQYa0iwoO4uyDw3B1JI0Vd0zXMdwbVy-0lKpQi2HO6Wk4_2JHd3I4FM3cms-V225Lta1aV4eu8OyGMvnNZLqjHIRETMPyUgwNFFDsHu1Wf91JJcmq0Kw3rPxp4KJK01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5" y="3356992"/>
            <a:ext cx="4050602" cy="2698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8173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Text Box 91"/>
          <p:cNvSpPr txBox="1">
            <a:spLocks noChangeArrowheads="1"/>
          </p:cNvSpPr>
          <p:nvPr/>
        </p:nvSpPr>
        <p:spPr bwMode="auto">
          <a:xfrm>
            <a:off x="2699792" y="6237312"/>
            <a:ext cx="6063456" cy="219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0C0C0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383838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383838"/>
                  </a:outerShdw>
                </a:effectLst>
              </a14:hiddenEffects>
            </a:ext>
          </a:extLst>
        </p:spPr>
        <p:txBody>
          <a:bodyPr vert="horz" wrap="square" lIns="32653" tIns="32653" rIns="32653" bIns="32653" numCol="1" anchor="t" anchorCtr="0" compatLnSpc="1">
            <a:prstTxWarp prst="textNoShape">
              <a:avLst/>
            </a:prstTxWarp>
          </a:bodyPr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800" dirty="0">
                <a:solidFill>
                  <a:srgbClr val="FFFFFF"/>
                </a:solidFill>
                <a:latin typeface="Gill Sans MT" pitchFamily="34" charset="0"/>
                <a:cs typeface="Arial" pitchFamily="34" charset="0"/>
              </a:rPr>
              <a:t>University of Waterloo—</a:t>
            </a:r>
            <a:r>
              <a:rPr lang="en-US" altLang="en-US" sz="800" dirty="0" err="1">
                <a:solidFill>
                  <a:srgbClr val="FFFFFF"/>
                </a:solidFill>
                <a:latin typeface="Gill Sans MT" pitchFamily="34" charset="0"/>
                <a:cs typeface="Arial" pitchFamily="34" charset="0"/>
              </a:rPr>
              <a:t>Hyperloop</a:t>
            </a:r>
            <a:r>
              <a:rPr lang="en-US" altLang="en-US" sz="800" dirty="0">
                <a:solidFill>
                  <a:srgbClr val="FFFFFF"/>
                </a:solidFill>
                <a:latin typeface="Gill Sans MT" pitchFamily="34" charset="0"/>
                <a:cs typeface="Arial" pitchFamily="34" charset="0"/>
              </a:rPr>
              <a:t> Final Design Package  |  </a:t>
            </a:r>
            <a:fld id="{27534BE9-A416-4346-B4FD-8FA6C094B8FB}" type="slidenum">
              <a:rPr lang="en-US" altLang="en-US" sz="800">
                <a:solidFill>
                  <a:srgbClr val="FFFFFF"/>
                </a:solidFill>
                <a:latin typeface="Gill Sans MT" pitchFamily="34" charset="0"/>
                <a:cs typeface="Arial" pitchFamily="34" charset="0"/>
              </a:rPr>
              <a:pPr algn="r" fontAlgn="base">
                <a:spcBef>
                  <a:spcPct val="0"/>
                </a:spcBef>
                <a:spcAft>
                  <a:spcPct val="0"/>
                </a:spcAft>
              </a:pPr>
              <a:t>2</a:t>
            </a:fld>
            <a:endParaRPr lang="en-US" altLang="en-US" sz="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55" name="Rectangle 92"/>
          <p:cNvSpPr>
            <a:spLocks noChangeArrowheads="1"/>
          </p:cNvSpPr>
          <p:nvPr/>
        </p:nvSpPr>
        <p:spPr bwMode="auto">
          <a:xfrm>
            <a:off x="107504" y="116632"/>
            <a:ext cx="8928991" cy="6624735"/>
          </a:xfrm>
          <a:prstGeom prst="rect">
            <a:avLst/>
          </a:prstGeom>
          <a:noFill/>
          <a:ln w="304800" algn="ctr">
            <a:solidFill>
              <a:srgbClr val="FFFF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0C0C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383838"/>
                  </a:outerShdw>
                </a:effectLst>
              </a14:hiddenEffects>
            </a:ext>
          </a:extLst>
        </p:spPr>
        <p:txBody>
          <a:bodyPr vert="horz" wrap="square" lIns="32653" tIns="32653" rIns="32653" bIns="32653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1056" name="Rectangle 93"/>
          <p:cNvSpPr>
            <a:spLocks noChangeArrowheads="1"/>
          </p:cNvSpPr>
          <p:nvPr/>
        </p:nvSpPr>
        <p:spPr bwMode="auto">
          <a:xfrm>
            <a:off x="323529" y="332656"/>
            <a:ext cx="8496944" cy="6192688"/>
          </a:xfrm>
          <a:prstGeom prst="rect">
            <a:avLst/>
          </a:prstGeom>
          <a:noFill/>
          <a:ln w="6350" algn="ctr">
            <a:solidFill>
              <a:srgbClr val="FFFF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0C0C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383838"/>
                  </a:outerShdw>
                </a:effectLst>
              </a14:hiddenEffects>
            </a:ext>
          </a:extLst>
        </p:spPr>
        <p:txBody>
          <a:bodyPr vert="horz" wrap="square" lIns="32653" tIns="32653" rIns="32653" bIns="32653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cxnSp>
        <p:nvCxnSpPr>
          <p:cNvPr id="112" name="AutoShape 95"/>
          <p:cNvCxnSpPr>
            <a:cxnSpLocks noChangeShapeType="1"/>
          </p:cNvCxnSpPr>
          <p:nvPr/>
        </p:nvCxnSpPr>
        <p:spPr bwMode="auto">
          <a:xfrm>
            <a:off x="323529" y="6177876"/>
            <a:ext cx="8496944" cy="0"/>
          </a:xfrm>
          <a:prstGeom prst="straightConnector1">
            <a:avLst/>
          </a:prstGeom>
          <a:noFill/>
          <a:ln w="6350" algn="ctr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383838"/>
                  </a:outerShdw>
                </a:effectLst>
              </a14:hiddenEffects>
            </a:ext>
          </a:extLst>
        </p:spPr>
      </p:cxnSp>
      <p:sp>
        <p:nvSpPr>
          <p:cNvPr id="21" name="Text Box 84"/>
          <p:cNvSpPr txBox="1">
            <a:spLocks noChangeArrowheads="1"/>
          </p:cNvSpPr>
          <p:nvPr/>
        </p:nvSpPr>
        <p:spPr bwMode="auto">
          <a:xfrm>
            <a:off x="80168" y="908720"/>
            <a:ext cx="8983662" cy="136048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39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C0C0C0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383838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2653" tIns="32653" rIns="32653" bIns="32653" numCol="1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300" spc="600" dirty="0" smtClean="0">
                <a:solidFill>
                  <a:srgbClr val="FFFFFF"/>
                </a:solidFill>
                <a:latin typeface="Gill Sans MT" pitchFamily="34" charset="0"/>
                <a:cs typeface="Arial" pitchFamily="34" charset="0"/>
              </a:rPr>
              <a:t>HYPERLOOP VIDEO</a:t>
            </a:r>
            <a:endParaRPr lang="en-US" altLang="en-US" spc="6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9382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Text Box 91"/>
          <p:cNvSpPr txBox="1">
            <a:spLocks noChangeArrowheads="1"/>
          </p:cNvSpPr>
          <p:nvPr/>
        </p:nvSpPr>
        <p:spPr bwMode="auto">
          <a:xfrm>
            <a:off x="2699792" y="6237312"/>
            <a:ext cx="6063456" cy="219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0C0C0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383838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383838"/>
                  </a:outerShdw>
                </a:effectLst>
              </a14:hiddenEffects>
            </a:ext>
          </a:extLst>
        </p:spPr>
        <p:txBody>
          <a:bodyPr vert="horz" wrap="square" lIns="32653" tIns="32653" rIns="32653" bIns="32653" numCol="1" anchor="t" anchorCtr="0" compatLnSpc="1">
            <a:prstTxWarp prst="textNoShape">
              <a:avLst/>
            </a:prstTxWarp>
          </a:bodyPr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800" dirty="0">
                <a:solidFill>
                  <a:srgbClr val="FFFFFF"/>
                </a:solidFill>
                <a:latin typeface="Gill Sans MT" pitchFamily="34" charset="0"/>
                <a:cs typeface="Arial" pitchFamily="34" charset="0"/>
              </a:rPr>
              <a:t>University of Waterloo—</a:t>
            </a:r>
            <a:r>
              <a:rPr lang="en-US" altLang="en-US" sz="800" dirty="0" err="1">
                <a:solidFill>
                  <a:srgbClr val="FFFFFF"/>
                </a:solidFill>
                <a:latin typeface="Gill Sans MT" pitchFamily="34" charset="0"/>
                <a:cs typeface="Arial" pitchFamily="34" charset="0"/>
              </a:rPr>
              <a:t>Hyperloop</a:t>
            </a:r>
            <a:r>
              <a:rPr lang="en-US" altLang="en-US" sz="800" dirty="0">
                <a:solidFill>
                  <a:srgbClr val="FFFFFF"/>
                </a:solidFill>
                <a:latin typeface="Gill Sans MT" pitchFamily="34" charset="0"/>
                <a:cs typeface="Arial" pitchFamily="34" charset="0"/>
              </a:rPr>
              <a:t> Final Design Package  |  </a:t>
            </a:r>
            <a:fld id="{27534BE9-A416-4346-B4FD-8FA6C094B8FB}" type="slidenum">
              <a:rPr lang="en-US" altLang="en-US" sz="800">
                <a:solidFill>
                  <a:srgbClr val="FFFFFF"/>
                </a:solidFill>
                <a:latin typeface="Gill Sans MT" pitchFamily="34" charset="0"/>
                <a:cs typeface="Arial" pitchFamily="34" charset="0"/>
              </a:rPr>
              <a:pPr algn="r" fontAlgn="base">
                <a:spcBef>
                  <a:spcPct val="0"/>
                </a:spcBef>
                <a:spcAft>
                  <a:spcPct val="0"/>
                </a:spcAft>
              </a:pPr>
              <a:t>20</a:t>
            </a:fld>
            <a:endParaRPr lang="en-US" altLang="en-US" sz="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55" name="Rectangle 92"/>
          <p:cNvSpPr>
            <a:spLocks noChangeArrowheads="1"/>
          </p:cNvSpPr>
          <p:nvPr/>
        </p:nvSpPr>
        <p:spPr bwMode="auto">
          <a:xfrm>
            <a:off x="107504" y="116632"/>
            <a:ext cx="8928991" cy="6624735"/>
          </a:xfrm>
          <a:prstGeom prst="rect">
            <a:avLst/>
          </a:prstGeom>
          <a:noFill/>
          <a:ln w="304800" algn="ctr">
            <a:solidFill>
              <a:srgbClr val="FFFF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0C0C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383838"/>
                  </a:outerShdw>
                </a:effectLst>
              </a14:hiddenEffects>
            </a:ext>
          </a:extLst>
        </p:spPr>
        <p:txBody>
          <a:bodyPr vert="horz" wrap="square" lIns="32653" tIns="32653" rIns="32653" bIns="32653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1056" name="Rectangle 93"/>
          <p:cNvSpPr>
            <a:spLocks noChangeArrowheads="1"/>
          </p:cNvSpPr>
          <p:nvPr/>
        </p:nvSpPr>
        <p:spPr bwMode="auto">
          <a:xfrm>
            <a:off x="323529" y="332656"/>
            <a:ext cx="8496944" cy="6192688"/>
          </a:xfrm>
          <a:prstGeom prst="rect">
            <a:avLst/>
          </a:prstGeom>
          <a:noFill/>
          <a:ln w="6350" algn="ctr">
            <a:solidFill>
              <a:srgbClr val="FFFF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0C0C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383838"/>
                  </a:outerShdw>
                </a:effectLst>
              </a14:hiddenEffects>
            </a:ext>
          </a:extLst>
        </p:spPr>
        <p:txBody>
          <a:bodyPr vert="horz" wrap="square" lIns="32653" tIns="32653" rIns="32653" bIns="32653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cxnSp>
        <p:nvCxnSpPr>
          <p:cNvPr id="1119" name="AutoShape 95"/>
          <p:cNvCxnSpPr>
            <a:cxnSpLocks noChangeShapeType="1"/>
          </p:cNvCxnSpPr>
          <p:nvPr/>
        </p:nvCxnSpPr>
        <p:spPr bwMode="auto">
          <a:xfrm>
            <a:off x="323529" y="1165201"/>
            <a:ext cx="8496944" cy="0"/>
          </a:xfrm>
          <a:prstGeom prst="straightConnector1">
            <a:avLst/>
          </a:prstGeom>
          <a:noFill/>
          <a:ln w="6350" algn="ctr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383838"/>
                  </a:outerShdw>
                </a:effectLst>
              </a14:hiddenEffects>
            </a:ext>
          </a:extLst>
        </p:spPr>
      </p:cxnSp>
      <p:cxnSp>
        <p:nvCxnSpPr>
          <p:cNvPr id="112" name="AutoShape 95"/>
          <p:cNvCxnSpPr>
            <a:cxnSpLocks noChangeShapeType="1"/>
          </p:cNvCxnSpPr>
          <p:nvPr/>
        </p:nvCxnSpPr>
        <p:spPr bwMode="auto">
          <a:xfrm>
            <a:off x="323529" y="6177876"/>
            <a:ext cx="8496944" cy="0"/>
          </a:xfrm>
          <a:prstGeom prst="straightConnector1">
            <a:avLst/>
          </a:prstGeom>
          <a:noFill/>
          <a:ln w="6350" algn="ctr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383838"/>
                  </a:outerShdw>
                </a:effectLst>
              </a14:hiddenEffects>
            </a:ext>
          </a:extLst>
        </p:spPr>
      </p:cxnSp>
      <p:sp>
        <p:nvSpPr>
          <p:cNvPr id="119" name="Text Box 84"/>
          <p:cNvSpPr txBox="1">
            <a:spLocks noChangeArrowheads="1"/>
          </p:cNvSpPr>
          <p:nvPr/>
        </p:nvSpPr>
        <p:spPr bwMode="auto">
          <a:xfrm>
            <a:off x="467544" y="484957"/>
            <a:ext cx="8208912" cy="567779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39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C0C0C0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383838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2653" tIns="32653" rIns="32653" bIns="32653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300" spc="600" dirty="0" smtClean="0">
                <a:solidFill>
                  <a:srgbClr val="FFFFFF"/>
                </a:solidFill>
                <a:latin typeface="Gill Sans MT" pitchFamily="34" charset="0"/>
                <a:cs typeface="Arial" pitchFamily="34" charset="0"/>
              </a:rPr>
              <a:t>BRAKING: FRICTION</a:t>
            </a:r>
            <a:endParaRPr lang="en-US" altLang="en-US" spc="6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9" name="Picture 2" descr="https://lh6.googleusercontent.com/iMMSubcHIOYTK-RJd5KXcn3jVANpJTtPyf7iE80-t9QbwB3-vsRARXm9UXbXV6Q3D2tj3SqwHHBY3U4KWdbLo5-Vlt0PIZggaIR-QRfJAz0JXYRScsjp51Ml5EjuhKlxTRqQIYOz1KU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1165201"/>
            <a:ext cx="6683568" cy="5012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5242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Text Box 91"/>
          <p:cNvSpPr txBox="1">
            <a:spLocks noChangeArrowheads="1"/>
          </p:cNvSpPr>
          <p:nvPr/>
        </p:nvSpPr>
        <p:spPr bwMode="auto">
          <a:xfrm>
            <a:off x="2699792" y="6237312"/>
            <a:ext cx="6063456" cy="219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0C0C0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383838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383838"/>
                  </a:outerShdw>
                </a:effectLst>
              </a14:hiddenEffects>
            </a:ext>
          </a:extLst>
        </p:spPr>
        <p:txBody>
          <a:bodyPr vert="horz" wrap="square" lIns="32653" tIns="32653" rIns="32653" bIns="32653" numCol="1" anchor="t" anchorCtr="0" compatLnSpc="1">
            <a:prstTxWarp prst="textNoShape">
              <a:avLst/>
            </a:prstTxWarp>
          </a:bodyPr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800" dirty="0">
                <a:solidFill>
                  <a:srgbClr val="FFFFFF"/>
                </a:solidFill>
                <a:latin typeface="Gill Sans MT" pitchFamily="34" charset="0"/>
                <a:cs typeface="Arial" pitchFamily="34" charset="0"/>
              </a:rPr>
              <a:t>University of Waterloo—</a:t>
            </a:r>
            <a:r>
              <a:rPr lang="en-US" altLang="en-US" sz="800" dirty="0" err="1">
                <a:solidFill>
                  <a:srgbClr val="FFFFFF"/>
                </a:solidFill>
                <a:latin typeface="Gill Sans MT" pitchFamily="34" charset="0"/>
                <a:cs typeface="Arial" pitchFamily="34" charset="0"/>
              </a:rPr>
              <a:t>Hyperloop</a:t>
            </a:r>
            <a:r>
              <a:rPr lang="en-US" altLang="en-US" sz="800" dirty="0">
                <a:solidFill>
                  <a:srgbClr val="FFFFFF"/>
                </a:solidFill>
                <a:latin typeface="Gill Sans MT" pitchFamily="34" charset="0"/>
                <a:cs typeface="Arial" pitchFamily="34" charset="0"/>
              </a:rPr>
              <a:t> Final Design Package  |  </a:t>
            </a:r>
            <a:fld id="{27534BE9-A416-4346-B4FD-8FA6C094B8FB}" type="slidenum">
              <a:rPr lang="en-US" altLang="en-US" sz="800">
                <a:solidFill>
                  <a:srgbClr val="FFFFFF"/>
                </a:solidFill>
                <a:latin typeface="Gill Sans MT" pitchFamily="34" charset="0"/>
                <a:cs typeface="Arial" pitchFamily="34" charset="0"/>
              </a:rPr>
              <a:pPr algn="r" fontAlgn="base">
                <a:spcBef>
                  <a:spcPct val="0"/>
                </a:spcBef>
                <a:spcAft>
                  <a:spcPct val="0"/>
                </a:spcAft>
              </a:pPr>
              <a:t>21</a:t>
            </a:fld>
            <a:endParaRPr lang="en-US" altLang="en-US" sz="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55" name="Rectangle 92"/>
          <p:cNvSpPr>
            <a:spLocks noChangeArrowheads="1"/>
          </p:cNvSpPr>
          <p:nvPr/>
        </p:nvSpPr>
        <p:spPr bwMode="auto">
          <a:xfrm>
            <a:off x="107504" y="116632"/>
            <a:ext cx="8928991" cy="6624735"/>
          </a:xfrm>
          <a:prstGeom prst="rect">
            <a:avLst/>
          </a:prstGeom>
          <a:noFill/>
          <a:ln w="304800" algn="ctr">
            <a:solidFill>
              <a:srgbClr val="FFFF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0C0C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383838"/>
                  </a:outerShdw>
                </a:effectLst>
              </a14:hiddenEffects>
            </a:ext>
          </a:extLst>
        </p:spPr>
        <p:txBody>
          <a:bodyPr vert="horz" wrap="square" lIns="32653" tIns="32653" rIns="32653" bIns="32653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1056" name="Rectangle 93"/>
          <p:cNvSpPr>
            <a:spLocks noChangeArrowheads="1"/>
          </p:cNvSpPr>
          <p:nvPr/>
        </p:nvSpPr>
        <p:spPr bwMode="auto">
          <a:xfrm>
            <a:off x="323529" y="332656"/>
            <a:ext cx="8496944" cy="6192688"/>
          </a:xfrm>
          <a:prstGeom prst="rect">
            <a:avLst/>
          </a:prstGeom>
          <a:noFill/>
          <a:ln w="6350" algn="ctr">
            <a:solidFill>
              <a:srgbClr val="FFFF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0C0C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383838"/>
                  </a:outerShdw>
                </a:effectLst>
              </a14:hiddenEffects>
            </a:ext>
          </a:extLst>
        </p:spPr>
        <p:txBody>
          <a:bodyPr vert="horz" wrap="square" lIns="32653" tIns="32653" rIns="32653" bIns="32653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cxnSp>
        <p:nvCxnSpPr>
          <p:cNvPr id="1119" name="AutoShape 95"/>
          <p:cNvCxnSpPr>
            <a:cxnSpLocks noChangeShapeType="1"/>
          </p:cNvCxnSpPr>
          <p:nvPr/>
        </p:nvCxnSpPr>
        <p:spPr bwMode="auto">
          <a:xfrm>
            <a:off x="323529" y="1165201"/>
            <a:ext cx="8496944" cy="0"/>
          </a:xfrm>
          <a:prstGeom prst="straightConnector1">
            <a:avLst/>
          </a:prstGeom>
          <a:noFill/>
          <a:ln w="6350" algn="ctr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383838"/>
                  </a:outerShdw>
                </a:effectLst>
              </a14:hiddenEffects>
            </a:ext>
          </a:extLst>
        </p:spPr>
      </p:cxnSp>
      <p:cxnSp>
        <p:nvCxnSpPr>
          <p:cNvPr id="112" name="AutoShape 95"/>
          <p:cNvCxnSpPr>
            <a:cxnSpLocks noChangeShapeType="1"/>
          </p:cNvCxnSpPr>
          <p:nvPr/>
        </p:nvCxnSpPr>
        <p:spPr bwMode="auto">
          <a:xfrm>
            <a:off x="323529" y="6177876"/>
            <a:ext cx="8496944" cy="0"/>
          </a:xfrm>
          <a:prstGeom prst="straightConnector1">
            <a:avLst/>
          </a:prstGeom>
          <a:noFill/>
          <a:ln w="6350" algn="ctr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383838"/>
                  </a:outerShdw>
                </a:effectLst>
              </a14:hiddenEffects>
            </a:ext>
          </a:extLst>
        </p:spPr>
      </p:cxnSp>
      <p:sp>
        <p:nvSpPr>
          <p:cNvPr id="119" name="Text Box 84"/>
          <p:cNvSpPr txBox="1">
            <a:spLocks noChangeArrowheads="1"/>
          </p:cNvSpPr>
          <p:nvPr/>
        </p:nvSpPr>
        <p:spPr bwMode="auto">
          <a:xfrm>
            <a:off x="467544" y="484957"/>
            <a:ext cx="8208912" cy="567779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39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C0C0C0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383838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2653" tIns="32653" rIns="32653" bIns="32653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300" spc="600" dirty="0" smtClean="0">
                <a:solidFill>
                  <a:srgbClr val="FFFFFF"/>
                </a:solidFill>
                <a:latin typeface="Gill Sans MT" pitchFamily="34" charset="0"/>
                <a:cs typeface="Arial" pitchFamily="34" charset="0"/>
              </a:rPr>
              <a:t>BRAKING: FRICTION</a:t>
            </a:r>
            <a:endParaRPr lang="en-US" altLang="en-US" spc="6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2290" name="Picture 2" descr="https://lh3.googleusercontent.com/qed3dk5V8RXA_P_Kflo7TbXJqoOa4wutAw2sYfk8xYnKBP1D8XWK1sbaOb1m8LPmnn_iUrpSeU0bNZ86Vy_zPggzaKf3LH564jMCzaNARFeRMzBoRiUABG03m19IIjFbSm7eBFvGt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2042" y="1242702"/>
            <a:ext cx="6488289" cy="4866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145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Text Box 91"/>
          <p:cNvSpPr txBox="1">
            <a:spLocks noChangeArrowheads="1"/>
          </p:cNvSpPr>
          <p:nvPr/>
        </p:nvSpPr>
        <p:spPr bwMode="auto">
          <a:xfrm>
            <a:off x="2699792" y="6237312"/>
            <a:ext cx="6063456" cy="219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0C0C0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383838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383838"/>
                  </a:outerShdw>
                </a:effectLst>
              </a14:hiddenEffects>
            </a:ext>
          </a:extLst>
        </p:spPr>
        <p:txBody>
          <a:bodyPr vert="horz" wrap="square" lIns="32653" tIns="32653" rIns="32653" bIns="32653" numCol="1" anchor="t" anchorCtr="0" compatLnSpc="1">
            <a:prstTxWarp prst="textNoShape">
              <a:avLst/>
            </a:prstTxWarp>
          </a:bodyPr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800" dirty="0">
                <a:solidFill>
                  <a:srgbClr val="FFFFFF"/>
                </a:solidFill>
                <a:latin typeface="Gill Sans MT" pitchFamily="34" charset="0"/>
                <a:cs typeface="Arial" pitchFamily="34" charset="0"/>
              </a:rPr>
              <a:t>University of Waterloo—</a:t>
            </a:r>
            <a:r>
              <a:rPr lang="en-US" altLang="en-US" sz="800" dirty="0" err="1">
                <a:solidFill>
                  <a:srgbClr val="FFFFFF"/>
                </a:solidFill>
                <a:latin typeface="Gill Sans MT" pitchFamily="34" charset="0"/>
                <a:cs typeface="Arial" pitchFamily="34" charset="0"/>
              </a:rPr>
              <a:t>Hyperloop</a:t>
            </a:r>
            <a:r>
              <a:rPr lang="en-US" altLang="en-US" sz="800" dirty="0">
                <a:solidFill>
                  <a:srgbClr val="FFFFFF"/>
                </a:solidFill>
                <a:latin typeface="Gill Sans MT" pitchFamily="34" charset="0"/>
                <a:cs typeface="Arial" pitchFamily="34" charset="0"/>
              </a:rPr>
              <a:t> Final Design Package  |  </a:t>
            </a:r>
            <a:fld id="{27534BE9-A416-4346-B4FD-8FA6C094B8FB}" type="slidenum">
              <a:rPr lang="en-US" altLang="en-US" sz="800">
                <a:solidFill>
                  <a:srgbClr val="FFFFFF"/>
                </a:solidFill>
                <a:latin typeface="Gill Sans MT" pitchFamily="34" charset="0"/>
                <a:cs typeface="Arial" pitchFamily="34" charset="0"/>
              </a:rPr>
              <a:pPr algn="r" fontAlgn="base">
                <a:spcBef>
                  <a:spcPct val="0"/>
                </a:spcBef>
                <a:spcAft>
                  <a:spcPct val="0"/>
                </a:spcAft>
              </a:pPr>
              <a:t>22</a:t>
            </a:fld>
            <a:endParaRPr lang="en-US" altLang="en-US" sz="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55" name="Rectangle 92"/>
          <p:cNvSpPr>
            <a:spLocks noChangeArrowheads="1"/>
          </p:cNvSpPr>
          <p:nvPr/>
        </p:nvSpPr>
        <p:spPr bwMode="auto">
          <a:xfrm>
            <a:off x="107504" y="116632"/>
            <a:ext cx="8928991" cy="6624735"/>
          </a:xfrm>
          <a:prstGeom prst="rect">
            <a:avLst/>
          </a:prstGeom>
          <a:noFill/>
          <a:ln w="304800" algn="ctr">
            <a:solidFill>
              <a:srgbClr val="FFFF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0C0C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383838"/>
                  </a:outerShdw>
                </a:effectLst>
              </a14:hiddenEffects>
            </a:ext>
          </a:extLst>
        </p:spPr>
        <p:txBody>
          <a:bodyPr vert="horz" wrap="square" lIns="32653" tIns="32653" rIns="32653" bIns="32653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1056" name="Rectangle 93"/>
          <p:cNvSpPr>
            <a:spLocks noChangeArrowheads="1"/>
          </p:cNvSpPr>
          <p:nvPr/>
        </p:nvSpPr>
        <p:spPr bwMode="auto">
          <a:xfrm>
            <a:off x="323529" y="332656"/>
            <a:ext cx="8496944" cy="6192688"/>
          </a:xfrm>
          <a:prstGeom prst="rect">
            <a:avLst/>
          </a:prstGeom>
          <a:noFill/>
          <a:ln w="6350" algn="ctr">
            <a:solidFill>
              <a:srgbClr val="FFFF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0C0C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383838"/>
                  </a:outerShdw>
                </a:effectLst>
              </a14:hiddenEffects>
            </a:ext>
          </a:extLst>
        </p:spPr>
        <p:txBody>
          <a:bodyPr vert="horz" wrap="square" lIns="32653" tIns="32653" rIns="32653" bIns="32653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cxnSp>
        <p:nvCxnSpPr>
          <p:cNvPr id="1119" name="AutoShape 95"/>
          <p:cNvCxnSpPr>
            <a:cxnSpLocks noChangeShapeType="1"/>
          </p:cNvCxnSpPr>
          <p:nvPr/>
        </p:nvCxnSpPr>
        <p:spPr bwMode="auto">
          <a:xfrm>
            <a:off x="323529" y="1165201"/>
            <a:ext cx="8496944" cy="0"/>
          </a:xfrm>
          <a:prstGeom prst="straightConnector1">
            <a:avLst/>
          </a:prstGeom>
          <a:noFill/>
          <a:ln w="6350" algn="ctr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383838"/>
                  </a:outerShdw>
                </a:effectLst>
              </a14:hiddenEffects>
            </a:ext>
          </a:extLst>
        </p:spPr>
      </p:cxnSp>
      <p:cxnSp>
        <p:nvCxnSpPr>
          <p:cNvPr id="112" name="AutoShape 95"/>
          <p:cNvCxnSpPr>
            <a:cxnSpLocks noChangeShapeType="1"/>
          </p:cNvCxnSpPr>
          <p:nvPr/>
        </p:nvCxnSpPr>
        <p:spPr bwMode="auto">
          <a:xfrm>
            <a:off x="323529" y="6177876"/>
            <a:ext cx="8496944" cy="0"/>
          </a:xfrm>
          <a:prstGeom prst="straightConnector1">
            <a:avLst/>
          </a:prstGeom>
          <a:noFill/>
          <a:ln w="6350" algn="ctr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383838"/>
                  </a:outerShdw>
                </a:effectLst>
              </a14:hiddenEffects>
            </a:ext>
          </a:extLst>
        </p:spPr>
      </p:cxnSp>
      <p:sp>
        <p:nvSpPr>
          <p:cNvPr id="119" name="Text Box 84"/>
          <p:cNvSpPr txBox="1">
            <a:spLocks noChangeArrowheads="1"/>
          </p:cNvSpPr>
          <p:nvPr/>
        </p:nvSpPr>
        <p:spPr bwMode="auto">
          <a:xfrm>
            <a:off x="467544" y="484957"/>
            <a:ext cx="8208912" cy="567779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39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C0C0C0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383838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2653" tIns="32653" rIns="32653" bIns="32653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300" spc="600" dirty="0" smtClean="0">
                <a:solidFill>
                  <a:srgbClr val="FFFFFF"/>
                </a:solidFill>
                <a:latin typeface="Gill Sans MT" pitchFamily="34" charset="0"/>
                <a:cs typeface="Arial" pitchFamily="34" charset="0"/>
              </a:rPr>
              <a:t>DRIVE TRAIN – IDLER WHEELS</a:t>
            </a:r>
            <a:endParaRPr lang="en-US" altLang="en-US" spc="6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3314" name="Picture 2" descr="https://lh3.googleusercontent.com/Kn3FRpt8sJlU_MC4GtaaxlbTBoNg6OZuqwwGn4Nr7oinuvpExge8Pb8XqykGoLB5A58q6wxLQ5QEIpH15t73AWiiDr8esTVg5PzKc8BWm_Yv9BCtRsv3aAV-AhUYl22b7EmzWQCUx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56" r="25071"/>
          <a:stretch/>
        </p:blipFill>
        <p:spPr bwMode="auto">
          <a:xfrm>
            <a:off x="6012160" y="2245322"/>
            <a:ext cx="2631876" cy="2852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Box 84"/>
          <p:cNvSpPr txBox="1">
            <a:spLocks noChangeArrowheads="1"/>
          </p:cNvSpPr>
          <p:nvPr/>
        </p:nvSpPr>
        <p:spPr bwMode="auto">
          <a:xfrm>
            <a:off x="472852" y="1357355"/>
            <a:ext cx="5571728" cy="4663934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39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C0C0C0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383838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2653" tIns="32653" rIns="32653" bIns="32653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CA" altLang="en-US" sz="2300" spc="600" dirty="0">
                <a:solidFill>
                  <a:srgbClr val="FFFFFF"/>
                </a:solidFill>
                <a:latin typeface="Gill Sans MT" pitchFamily="34" charset="0"/>
                <a:cs typeface="Arial" pitchFamily="34" charset="0"/>
              </a:rPr>
              <a:t>Usage Scenario</a:t>
            </a: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en-CA" altLang="en-US" sz="1800" spc="600" dirty="0">
                <a:solidFill>
                  <a:srgbClr val="FFFFFF"/>
                </a:solidFill>
                <a:latin typeface="Gill Sans MT" pitchFamily="34" charset="0"/>
                <a:cs typeface="Arial" pitchFamily="34" charset="0"/>
              </a:rPr>
              <a:t>Recovery </a:t>
            </a:r>
            <a:r>
              <a:rPr lang="en-CA" altLang="en-US" sz="1800" spc="600" dirty="0" smtClean="0">
                <a:solidFill>
                  <a:srgbClr val="FFFFFF"/>
                </a:solidFill>
                <a:latin typeface="Gill Sans MT" pitchFamily="34" charset="0"/>
                <a:cs typeface="Arial" pitchFamily="34" charset="0"/>
              </a:rPr>
              <a:t>Mode( </a:t>
            </a:r>
            <a:r>
              <a:rPr lang="en-CA" altLang="en-US" sz="1800" spc="600" dirty="0">
                <a:solidFill>
                  <a:srgbClr val="FFFFFF"/>
                </a:solidFill>
                <a:latin typeface="Gill Sans MT" pitchFamily="34" charset="0"/>
                <a:cs typeface="Arial" pitchFamily="34" charset="0"/>
              </a:rPr>
              <a:t>Protect Air Casters )</a:t>
            </a: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lang="en-CA" altLang="en-US" sz="1800" spc="600" dirty="0" smtClean="0">
              <a:solidFill>
                <a:srgbClr val="FFFFFF"/>
              </a:solidFill>
              <a:latin typeface="Gill Sans MT" pitchFamily="34" charset="0"/>
              <a:cs typeface="Arial" pitchFamily="34" charset="0"/>
            </a:endParaRP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en-CA" altLang="en-US" sz="1800" spc="600" dirty="0" smtClean="0">
                <a:solidFill>
                  <a:srgbClr val="FFFFFF"/>
                </a:solidFill>
                <a:latin typeface="Gill Sans MT" pitchFamily="34" charset="0"/>
                <a:cs typeface="Arial" pitchFamily="34" charset="0"/>
              </a:rPr>
              <a:t>Drive Mode ( Lower </a:t>
            </a:r>
            <a:r>
              <a:rPr lang="en-CA" altLang="en-US" sz="1800" spc="600" dirty="0">
                <a:solidFill>
                  <a:srgbClr val="FFFFFF"/>
                </a:solidFill>
                <a:latin typeface="Gill Sans MT" pitchFamily="34" charset="0"/>
                <a:cs typeface="Arial" pitchFamily="34" charset="0"/>
              </a:rPr>
              <a:t>power needed to maintain motion </a:t>
            </a:r>
            <a:r>
              <a:rPr lang="en-CA" altLang="en-US" sz="1800" spc="600" dirty="0" smtClean="0">
                <a:solidFill>
                  <a:srgbClr val="FFFFFF"/>
                </a:solidFill>
                <a:latin typeface="Gill Sans MT" pitchFamily="34" charset="0"/>
                <a:cs typeface="Arial" pitchFamily="34" charset="0"/>
              </a:rPr>
              <a:t>)</a:t>
            </a: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lang="en-CA" altLang="en-US" sz="1800" spc="600" dirty="0" smtClean="0">
              <a:solidFill>
                <a:srgbClr val="FFFFFF"/>
              </a:solidFill>
              <a:latin typeface="Gill Sans MT" pitchFamily="34" charset="0"/>
              <a:cs typeface="Arial" pitchFamily="34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CA" altLang="en-US" sz="2300" spc="600" dirty="0">
                <a:solidFill>
                  <a:srgbClr val="FFFFFF"/>
                </a:solidFill>
                <a:latin typeface="Gill Sans MT" pitchFamily="34" charset="0"/>
                <a:cs typeface="Arial" pitchFamily="34" charset="0"/>
              </a:rPr>
              <a:t>Design</a:t>
            </a:r>
          </a:p>
          <a:p>
            <a:pPr marL="285750" indent="-285750" fontAlgn="base"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en-CA" altLang="en-US" sz="1800" spc="600" dirty="0">
                <a:solidFill>
                  <a:srgbClr val="FFFFFF"/>
                </a:solidFill>
                <a:latin typeface="Gill Sans MT" pitchFamily="34" charset="0"/>
                <a:cs typeface="Arial" pitchFamily="34" charset="0"/>
              </a:rPr>
              <a:t>High Speed ( 10,000 RPM )</a:t>
            </a:r>
          </a:p>
          <a:p>
            <a:pPr marL="285750" indent="-285750" fontAlgn="base"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lang="en-CA" altLang="en-US" sz="1800" spc="600" dirty="0">
              <a:solidFill>
                <a:srgbClr val="FFFFFF"/>
              </a:solidFill>
              <a:latin typeface="Gill Sans MT" pitchFamily="34" charset="0"/>
              <a:cs typeface="Arial" pitchFamily="34" charset="0"/>
            </a:endParaRPr>
          </a:p>
          <a:p>
            <a:pPr marL="285750" indent="-285750" fontAlgn="base"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en-CA" altLang="en-US" sz="1800" spc="600" dirty="0">
                <a:solidFill>
                  <a:srgbClr val="FFFFFF"/>
                </a:solidFill>
                <a:latin typeface="Gill Sans MT" pitchFamily="34" charset="0"/>
                <a:cs typeface="Arial" pitchFamily="34" charset="0"/>
              </a:rPr>
              <a:t>High Load ( 400 lbs ea. )</a:t>
            </a:r>
          </a:p>
          <a:p>
            <a:pPr marL="285750" indent="-285750" fontAlgn="base"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lang="en-CA" altLang="en-US" sz="1800" spc="600" dirty="0">
              <a:solidFill>
                <a:srgbClr val="FFFFFF"/>
              </a:solidFill>
              <a:latin typeface="Gill Sans MT" pitchFamily="34" charset="0"/>
              <a:cs typeface="Arial" pitchFamily="34" charset="0"/>
            </a:endParaRPr>
          </a:p>
          <a:p>
            <a:pPr marL="285750" indent="-285750" fontAlgn="base"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en-CA" altLang="en-US" sz="1800" spc="600" dirty="0">
                <a:solidFill>
                  <a:srgbClr val="FFFFFF"/>
                </a:solidFill>
                <a:latin typeface="Gill Sans MT" pitchFamily="34" charset="0"/>
                <a:cs typeface="Arial" pitchFamily="34" charset="0"/>
              </a:rPr>
              <a:t>Vibration Dampening( Up to 26Hz )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CA" altLang="en-US" sz="1800" spc="600" dirty="0">
              <a:solidFill>
                <a:srgbClr val="FFFFFF"/>
              </a:solidFill>
              <a:latin typeface="Gill Sans MT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438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Text Box 91"/>
          <p:cNvSpPr txBox="1">
            <a:spLocks noChangeArrowheads="1"/>
          </p:cNvSpPr>
          <p:nvPr/>
        </p:nvSpPr>
        <p:spPr bwMode="auto">
          <a:xfrm>
            <a:off x="2699792" y="6237312"/>
            <a:ext cx="6063456" cy="219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0C0C0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383838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383838"/>
                  </a:outerShdw>
                </a:effectLst>
              </a14:hiddenEffects>
            </a:ext>
          </a:extLst>
        </p:spPr>
        <p:txBody>
          <a:bodyPr vert="horz" wrap="square" lIns="32653" tIns="32653" rIns="32653" bIns="32653" numCol="1" anchor="t" anchorCtr="0" compatLnSpc="1">
            <a:prstTxWarp prst="textNoShape">
              <a:avLst/>
            </a:prstTxWarp>
          </a:bodyPr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800" dirty="0">
                <a:solidFill>
                  <a:srgbClr val="FFFFFF"/>
                </a:solidFill>
                <a:latin typeface="Gill Sans MT" pitchFamily="34" charset="0"/>
                <a:cs typeface="Arial" pitchFamily="34" charset="0"/>
              </a:rPr>
              <a:t>University of Waterloo—</a:t>
            </a:r>
            <a:r>
              <a:rPr lang="en-US" altLang="en-US" sz="800" dirty="0" err="1">
                <a:solidFill>
                  <a:srgbClr val="FFFFFF"/>
                </a:solidFill>
                <a:latin typeface="Gill Sans MT" pitchFamily="34" charset="0"/>
                <a:cs typeface="Arial" pitchFamily="34" charset="0"/>
              </a:rPr>
              <a:t>Hyperloop</a:t>
            </a:r>
            <a:r>
              <a:rPr lang="en-US" altLang="en-US" sz="800" dirty="0">
                <a:solidFill>
                  <a:srgbClr val="FFFFFF"/>
                </a:solidFill>
                <a:latin typeface="Gill Sans MT" pitchFamily="34" charset="0"/>
                <a:cs typeface="Arial" pitchFamily="34" charset="0"/>
              </a:rPr>
              <a:t> Final Design Package  |  </a:t>
            </a:r>
            <a:fld id="{27534BE9-A416-4346-B4FD-8FA6C094B8FB}" type="slidenum">
              <a:rPr lang="en-US" altLang="en-US" sz="800">
                <a:solidFill>
                  <a:srgbClr val="FFFFFF"/>
                </a:solidFill>
                <a:latin typeface="Gill Sans MT" pitchFamily="34" charset="0"/>
                <a:cs typeface="Arial" pitchFamily="34" charset="0"/>
              </a:rPr>
              <a:pPr algn="r" fontAlgn="base">
                <a:spcBef>
                  <a:spcPct val="0"/>
                </a:spcBef>
                <a:spcAft>
                  <a:spcPct val="0"/>
                </a:spcAft>
              </a:pPr>
              <a:t>23</a:t>
            </a:fld>
            <a:endParaRPr lang="en-US" altLang="en-US" sz="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55" name="Rectangle 92"/>
          <p:cNvSpPr>
            <a:spLocks noChangeArrowheads="1"/>
          </p:cNvSpPr>
          <p:nvPr/>
        </p:nvSpPr>
        <p:spPr bwMode="auto">
          <a:xfrm>
            <a:off x="107504" y="116632"/>
            <a:ext cx="8928991" cy="6624735"/>
          </a:xfrm>
          <a:prstGeom prst="rect">
            <a:avLst/>
          </a:prstGeom>
          <a:noFill/>
          <a:ln w="304800" algn="ctr">
            <a:solidFill>
              <a:srgbClr val="FFFF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0C0C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383838"/>
                  </a:outerShdw>
                </a:effectLst>
              </a14:hiddenEffects>
            </a:ext>
          </a:extLst>
        </p:spPr>
        <p:txBody>
          <a:bodyPr vert="horz" wrap="square" lIns="32653" tIns="32653" rIns="32653" bIns="32653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1056" name="Rectangle 93"/>
          <p:cNvSpPr>
            <a:spLocks noChangeArrowheads="1"/>
          </p:cNvSpPr>
          <p:nvPr/>
        </p:nvSpPr>
        <p:spPr bwMode="auto">
          <a:xfrm>
            <a:off x="323529" y="332656"/>
            <a:ext cx="8496944" cy="6192688"/>
          </a:xfrm>
          <a:prstGeom prst="rect">
            <a:avLst/>
          </a:prstGeom>
          <a:noFill/>
          <a:ln w="6350" algn="ctr">
            <a:solidFill>
              <a:srgbClr val="FFFF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0C0C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383838"/>
                  </a:outerShdw>
                </a:effectLst>
              </a14:hiddenEffects>
            </a:ext>
          </a:extLst>
        </p:spPr>
        <p:txBody>
          <a:bodyPr vert="horz" wrap="square" lIns="32653" tIns="32653" rIns="32653" bIns="32653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cxnSp>
        <p:nvCxnSpPr>
          <p:cNvPr id="1119" name="AutoShape 95"/>
          <p:cNvCxnSpPr>
            <a:cxnSpLocks noChangeShapeType="1"/>
          </p:cNvCxnSpPr>
          <p:nvPr/>
        </p:nvCxnSpPr>
        <p:spPr bwMode="auto">
          <a:xfrm>
            <a:off x="323529" y="1165201"/>
            <a:ext cx="8496944" cy="0"/>
          </a:xfrm>
          <a:prstGeom prst="straightConnector1">
            <a:avLst/>
          </a:prstGeom>
          <a:noFill/>
          <a:ln w="6350" algn="ctr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383838"/>
                  </a:outerShdw>
                </a:effectLst>
              </a14:hiddenEffects>
            </a:ext>
          </a:extLst>
        </p:spPr>
      </p:cxnSp>
      <p:cxnSp>
        <p:nvCxnSpPr>
          <p:cNvPr id="112" name="AutoShape 95"/>
          <p:cNvCxnSpPr>
            <a:cxnSpLocks noChangeShapeType="1"/>
          </p:cNvCxnSpPr>
          <p:nvPr/>
        </p:nvCxnSpPr>
        <p:spPr bwMode="auto">
          <a:xfrm>
            <a:off x="323529" y="6177876"/>
            <a:ext cx="8496944" cy="0"/>
          </a:xfrm>
          <a:prstGeom prst="straightConnector1">
            <a:avLst/>
          </a:prstGeom>
          <a:noFill/>
          <a:ln w="6350" algn="ctr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383838"/>
                  </a:outerShdw>
                </a:effectLst>
              </a14:hiddenEffects>
            </a:ext>
          </a:extLst>
        </p:spPr>
      </p:cxnSp>
      <p:sp>
        <p:nvSpPr>
          <p:cNvPr id="119" name="Text Box 84"/>
          <p:cNvSpPr txBox="1">
            <a:spLocks noChangeArrowheads="1"/>
          </p:cNvSpPr>
          <p:nvPr/>
        </p:nvSpPr>
        <p:spPr bwMode="auto">
          <a:xfrm>
            <a:off x="467544" y="484957"/>
            <a:ext cx="8208912" cy="567779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39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C0C0C0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383838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2653" tIns="32653" rIns="32653" bIns="32653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300" spc="600" dirty="0" smtClean="0">
                <a:solidFill>
                  <a:srgbClr val="FFFFFF"/>
                </a:solidFill>
                <a:latin typeface="Gill Sans MT" pitchFamily="34" charset="0"/>
                <a:cs typeface="Arial" pitchFamily="34" charset="0"/>
              </a:rPr>
              <a:t>DRIVE TRAIN – POWER TRANSMISSION</a:t>
            </a:r>
            <a:endParaRPr lang="en-US" altLang="en-US" spc="6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6387" name="Picture 3" descr="https://lh5.googleusercontent.com/2jvq0P_rEc7ex_IAKM2bfoNBI2TBvpiRHfVXEMvhcT6v0e9_RjWwLm9TCSQG80M8I1QN7SNtD3PrKCjdqDVzconl0L0izYmippcPX4VqvB7nEvnY4RWGUHhGPWT92vd4cLzZ09lxF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52" t="13320" r="4248" b="42027"/>
          <a:stretch/>
        </p:blipFill>
        <p:spPr bwMode="auto">
          <a:xfrm>
            <a:off x="564390" y="1772816"/>
            <a:ext cx="2567450" cy="1745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 descr="https://lh6.googleusercontent.com/cPk-2_PEiG2xdxLIqqi572q3Z5aMW9v1lg-UhO9YdNLLZIfyd-WUWOl1723k3-wXXxRSsSpDvrY2PszKU20RBoE-BA6ERWcDDQQXLW0O4FgPSGJx6AekqncW9tIOMvhObdQ8gGY_9A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95" t="20323" r="12536" b="44261"/>
          <a:stretch/>
        </p:blipFill>
        <p:spPr bwMode="auto">
          <a:xfrm>
            <a:off x="564390" y="4306112"/>
            <a:ext cx="2567450" cy="1643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6" name="Picture 2" descr="https://lh6.googleusercontent.com/TRzIpCDpoTv_gaiWkc4wiYKVeNnVz8fquvYNufj89ytU0vAXjWg6_jtFr1yODRA49DRHy-TLKb4h500qY4XpP1ll8Er23PqtCyzOTBE145YTx_o3hw_n_63SJ5F3kksGsGQGURzjFw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933" b="30155"/>
          <a:stretch/>
        </p:blipFill>
        <p:spPr bwMode="auto">
          <a:xfrm>
            <a:off x="3555892" y="1772816"/>
            <a:ext cx="5193770" cy="1944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 Box 84"/>
          <p:cNvSpPr txBox="1">
            <a:spLocks noChangeArrowheads="1"/>
          </p:cNvSpPr>
          <p:nvPr/>
        </p:nvSpPr>
        <p:spPr bwMode="auto">
          <a:xfrm>
            <a:off x="395536" y="1268761"/>
            <a:ext cx="3115337" cy="504056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39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C0C0C0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383838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2653" tIns="32653" rIns="32653" bIns="32653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300" spc="600" dirty="0" smtClean="0">
                <a:solidFill>
                  <a:srgbClr val="FFFFFF"/>
                </a:solidFill>
                <a:latin typeface="Gill Sans MT" pitchFamily="34" charset="0"/>
                <a:cs typeface="Arial" pitchFamily="34" charset="0"/>
              </a:rPr>
              <a:t>Recovery Mode</a:t>
            </a:r>
            <a:endParaRPr lang="en-CA" altLang="en-US" sz="2300" spc="600" dirty="0">
              <a:solidFill>
                <a:srgbClr val="FFFFFF"/>
              </a:solidFill>
              <a:latin typeface="Gill Sans MT" pitchFamily="34" charset="0"/>
              <a:cs typeface="Arial" pitchFamily="34" charset="0"/>
            </a:endParaRPr>
          </a:p>
        </p:txBody>
      </p:sp>
      <p:sp>
        <p:nvSpPr>
          <p:cNvPr id="14" name="Text Box 84"/>
          <p:cNvSpPr txBox="1">
            <a:spLocks noChangeArrowheads="1"/>
          </p:cNvSpPr>
          <p:nvPr/>
        </p:nvSpPr>
        <p:spPr bwMode="auto">
          <a:xfrm>
            <a:off x="304535" y="3842256"/>
            <a:ext cx="3115337" cy="504056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39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C0C0C0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383838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2653" tIns="32653" rIns="32653" bIns="32653" numCol="1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300" spc="600" dirty="0" smtClean="0">
                <a:solidFill>
                  <a:srgbClr val="FFFFFF"/>
                </a:solidFill>
                <a:latin typeface="Gill Sans MT" pitchFamily="34" charset="0"/>
                <a:cs typeface="Arial" pitchFamily="34" charset="0"/>
              </a:rPr>
              <a:t>Drive Mode</a:t>
            </a:r>
            <a:endParaRPr lang="en-CA" altLang="en-US" sz="2300" spc="600" dirty="0">
              <a:solidFill>
                <a:srgbClr val="FFFFFF"/>
              </a:solidFill>
              <a:latin typeface="Gill Sans MT" pitchFamily="34" charset="0"/>
              <a:cs typeface="Arial" pitchFamily="34" charset="0"/>
            </a:endParaRPr>
          </a:p>
        </p:txBody>
      </p:sp>
      <p:sp>
        <p:nvSpPr>
          <p:cNvPr id="15" name="Text Box 84"/>
          <p:cNvSpPr txBox="1">
            <a:spLocks noChangeArrowheads="1"/>
          </p:cNvSpPr>
          <p:nvPr/>
        </p:nvSpPr>
        <p:spPr bwMode="auto">
          <a:xfrm>
            <a:off x="4211960" y="1304765"/>
            <a:ext cx="4032448" cy="504056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39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C0C0C0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383838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2653" tIns="32653" rIns="32653" bIns="32653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300" spc="600" dirty="0" smtClean="0">
                <a:solidFill>
                  <a:srgbClr val="FFFFFF"/>
                </a:solidFill>
                <a:latin typeface="Gill Sans MT" pitchFamily="34" charset="0"/>
                <a:cs typeface="Arial" pitchFamily="34" charset="0"/>
              </a:rPr>
              <a:t>Motor Specifications</a:t>
            </a:r>
            <a:endParaRPr lang="en-CA" altLang="en-US" sz="2300" spc="600" dirty="0">
              <a:solidFill>
                <a:srgbClr val="FFFFFF"/>
              </a:solidFill>
              <a:latin typeface="Gill Sans MT" pitchFamily="34" charset="0"/>
              <a:cs typeface="Arial" pitchFamily="34" charset="0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1524480"/>
              </p:ext>
            </p:extLst>
          </p:nvPr>
        </p:nvGraphicFramePr>
        <p:xfrm>
          <a:off x="4619252" y="3831666"/>
          <a:ext cx="3067050" cy="2202994"/>
        </p:xfrm>
        <a:graphic>
          <a:graphicData uri="http://schemas.openxmlformats.org/drawingml/2006/table">
            <a:tbl>
              <a:tblPr/>
              <a:tblGrid>
                <a:gridCol w="1533525"/>
                <a:gridCol w="1533525"/>
              </a:tblGrid>
              <a:tr h="408325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b="0" i="0" u="none" strike="noStrike" dirty="0">
                          <a:solidFill>
                            <a:srgbClr val="ADADAD"/>
                          </a:solidFill>
                          <a:effectLst/>
                          <a:latin typeface="Arial" panose="020B0604020202020204" pitchFamily="34" charset="0"/>
                        </a:rPr>
                        <a:t>Max Speed</a:t>
                      </a:r>
                      <a:endParaRPr lang="en-CA" dirty="0"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b="0" i="0" u="none" strike="noStrike" dirty="0">
                          <a:solidFill>
                            <a:srgbClr val="ADADAD"/>
                          </a:solidFill>
                          <a:effectLst/>
                          <a:latin typeface="Arial" panose="020B0604020202020204" pitchFamily="34" charset="0"/>
                        </a:rPr>
                        <a:t>2 m/s</a:t>
                      </a:r>
                      <a:endParaRPr lang="en-CA" dirty="0"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8325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b="0" i="0" u="none" strike="noStrike">
                          <a:solidFill>
                            <a:srgbClr val="ADADAD"/>
                          </a:solidFill>
                          <a:effectLst/>
                          <a:latin typeface="Arial" panose="020B0604020202020204" pitchFamily="34" charset="0"/>
                        </a:rPr>
                        <a:t>Acceleration</a:t>
                      </a:r>
                      <a:endParaRPr lang="en-CA"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b="0" i="0" u="none" strike="noStrike">
                          <a:solidFill>
                            <a:srgbClr val="ADADAD"/>
                          </a:solidFill>
                          <a:effectLst/>
                          <a:latin typeface="Arial" panose="020B0604020202020204" pitchFamily="34" charset="0"/>
                        </a:rPr>
                        <a:t>0.1 m/s^2</a:t>
                      </a:r>
                      <a:endParaRPr lang="en-CA"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8325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b="0" i="0" u="none" strike="noStrike">
                          <a:solidFill>
                            <a:srgbClr val="ADADAD"/>
                          </a:solidFill>
                          <a:effectLst/>
                          <a:latin typeface="Arial" panose="020B0604020202020204" pitchFamily="34" charset="0"/>
                        </a:rPr>
                        <a:t>Wheel Radius</a:t>
                      </a:r>
                      <a:endParaRPr lang="en-CA"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b="0" i="0" u="none" strike="noStrike">
                          <a:solidFill>
                            <a:srgbClr val="ADADAD"/>
                          </a:solidFill>
                          <a:effectLst/>
                          <a:latin typeface="Arial" panose="020B0604020202020204" pitchFamily="34" charset="0"/>
                        </a:rPr>
                        <a:t>0.1m</a:t>
                      </a:r>
                      <a:endParaRPr lang="en-CA"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8325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b="0" i="0" u="none" strike="noStrike">
                          <a:solidFill>
                            <a:srgbClr val="ADADAD"/>
                          </a:solidFill>
                          <a:effectLst/>
                          <a:latin typeface="Arial" panose="020B0604020202020204" pitchFamily="34" charset="0"/>
                        </a:rPr>
                        <a:t>Torque</a:t>
                      </a:r>
                      <a:endParaRPr lang="en-CA"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b="0" i="0" u="none" strike="noStrike">
                          <a:solidFill>
                            <a:srgbClr val="ADADAD"/>
                          </a:solidFill>
                          <a:effectLst/>
                          <a:latin typeface="Arial" panose="020B0604020202020204" pitchFamily="34" charset="0"/>
                        </a:rPr>
                        <a:t>7.62Nm</a:t>
                      </a:r>
                      <a:endParaRPr lang="en-CA"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65634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b="0" i="0" u="none" strike="noStrike">
                          <a:solidFill>
                            <a:srgbClr val="ADADAD"/>
                          </a:solidFill>
                          <a:effectLst/>
                          <a:latin typeface="Arial" panose="020B0604020202020204" pitchFamily="34" charset="0"/>
                        </a:rPr>
                        <a:t>Power</a:t>
                      </a:r>
                      <a:endParaRPr lang="en-CA"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b="0" i="0" u="none" strike="noStrike" dirty="0">
                          <a:solidFill>
                            <a:srgbClr val="ADADAD"/>
                          </a:solidFill>
                          <a:effectLst/>
                          <a:latin typeface="Arial" panose="020B0604020202020204" pitchFamily="34" charset="0"/>
                        </a:rPr>
                        <a:t>150W</a:t>
                      </a:r>
                      <a:endParaRPr lang="en-CA" dirty="0"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" name="Rectangle 5"/>
          <p:cNvSpPr>
            <a:spLocks noChangeArrowheads="1"/>
          </p:cNvSpPr>
          <p:nvPr/>
        </p:nvSpPr>
        <p:spPr bwMode="auto">
          <a:xfrm>
            <a:off x="4396785" y="3798856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53079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Text Box 91"/>
          <p:cNvSpPr txBox="1">
            <a:spLocks noChangeArrowheads="1"/>
          </p:cNvSpPr>
          <p:nvPr/>
        </p:nvSpPr>
        <p:spPr bwMode="auto">
          <a:xfrm>
            <a:off x="2699792" y="6237312"/>
            <a:ext cx="6063456" cy="219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0C0C0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383838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383838"/>
                  </a:outerShdw>
                </a:effectLst>
              </a14:hiddenEffects>
            </a:ext>
          </a:extLst>
        </p:spPr>
        <p:txBody>
          <a:bodyPr vert="horz" wrap="square" lIns="32653" tIns="32653" rIns="32653" bIns="32653" numCol="1" anchor="t" anchorCtr="0" compatLnSpc="1">
            <a:prstTxWarp prst="textNoShape">
              <a:avLst/>
            </a:prstTxWarp>
          </a:bodyPr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800" dirty="0">
                <a:solidFill>
                  <a:srgbClr val="FFFFFF"/>
                </a:solidFill>
                <a:latin typeface="Gill Sans MT" pitchFamily="34" charset="0"/>
                <a:cs typeface="Arial" pitchFamily="34" charset="0"/>
              </a:rPr>
              <a:t>University of Waterloo—</a:t>
            </a:r>
            <a:r>
              <a:rPr lang="en-US" altLang="en-US" sz="800" dirty="0" err="1">
                <a:solidFill>
                  <a:srgbClr val="FFFFFF"/>
                </a:solidFill>
                <a:latin typeface="Gill Sans MT" pitchFamily="34" charset="0"/>
                <a:cs typeface="Arial" pitchFamily="34" charset="0"/>
              </a:rPr>
              <a:t>Hyperloop</a:t>
            </a:r>
            <a:r>
              <a:rPr lang="en-US" altLang="en-US" sz="800" dirty="0">
                <a:solidFill>
                  <a:srgbClr val="FFFFFF"/>
                </a:solidFill>
                <a:latin typeface="Gill Sans MT" pitchFamily="34" charset="0"/>
                <a:cs typeface="Arial" pitchFamily="34" charset="0"/>
              </a:rPr>
              <a:t> Final Design Package  |  </a:t>
            </a:r>
            <a:fld id="{27534BE9-A416-4346-B4FD-8FA6C094B8FB}" type="slidenum">
              <a:rPr lang="en-US" altLang="en-US" sz="800">
                <a:solidFill>
                  <a:srgbClr val="FFFFFF"/>
                </a:solidFill>
                <a:latin typeface="Gill Sans MT" pitchFamily="34" charset="0"/>
                <a:cs typeface="Arial" pitchFamily="34" charset="0"/>
              </a:rPr>
              <a:pPr algn="r" fontAlgn="base">
                <a:spcBef>
                  <a:spcPct val="0"/>
                </a:spcBef>
                <a:spcAft>
                  <a:spcPct val="0"/>
                </a:spcAft>
              </a:pPr>
              <a:t>24</a:t>
            </a:fld>
            <a:endParaRPr lang="en-US" altLang="en-US" sz="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55" name="Rectangle 92"/>
          <p:cNvSpPr>
            <a:spLocks noChangeArrowheads="1"/>
          </p:cNvSpPr>
          <p:nvPr/>
        </p:nvSpPr>
        <p:spPr bwMode="auto">
          <a:xfrm>
            <a:off x="107504" y="116632"/>
            <a:ext cx="8928991" cy="6624735"/>
          </a:xfrm>
          <a:prstGeom prst="rect">
            <a:avLst/>
          </a:prstGeom>
          <a:noFill/>
          <a:ln w="304800" algn="ctr">
            <a:solidFill>
              <a:srgbClr val="FFFF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0C0C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383838"/>
                  </a:outerShdw>
                </a:effectLst>
              </a14:hiddenEffects>
            </a:ext>
          </a:extLst>
        </p:spPr>
        <p:txBody>
          <a:bodyPr vert="horz" wrap="square" lIns="32653" tIns="32653" rIns="32653" bIns="32653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1056" name="Rectangle 93"/>
          <p:cNvSpPr>
            <a:spLocks noChangeArrowheads="1"/>
          </p:cNvSpPr>
          <p:nvPr/>
        </p:nvSpPr>
        <p:spPr bwMode="auto">
          <a:xfrm>
            <a:off x="323529" y="332656"/>
            <a:ext cx="8496944" cy="6192688"/>
          </a:xfrm>
          <a:prstGeom prst="rect">
            <a:avLst/>
          </a:prstGeom>
          <a:noFill/>
          <a:ln w="6350" algn="ctr">
            <a:solidFill>
              <a:srgbClr val="FFFF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0C0C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383838"/>
                  </a:outerShdw>
                </a:effectLst>
              </a14:hiddenEffects>
            </a:ext>
          </a:extLst>
        </p:spPr>
        <p:txBody>
          <a:bodyPr vert="horz" wrap="square" lIns="32653" tIns="32653" rIns="32653" bIns="32653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cxnSp>
        <p:nvCxnSpPr>
          <p:cNvPr id="1119" name="AutoShape 95"/>
          <p:cNvCxnSpPr>
            <a:cxnSpLocks noChangeShapeType="1"/>
          </p:cNvCxnSpPr>
          <p:nvPr/>
        </p:nvCxnSpPr>
        <p:spPr bwMode="auto">
          <a:xfrm>
            <a:off x="323529" y="1165201"/>
            <a:ext cx="8496944" cy="0"/>
          </a:xfrm>
          <a:prstGeom prst="straightConnector1">
            <a:avLst/>
          </a:prstGeom>
          <a:noFill/>
          <a:ln w="6350" algn="ctr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383838"/>
                  </a:outerShdw>
                </a:effectLst>
              </a14:hiddenEffects>
            </a:ext>
          </a:extLst>
        </p:spPr>
      </p:cxnSp>
      <p:cxnSp>
        <p:nvCxnSpPr>
          <p:cNvPr id="112" name="AutoShape 95"/>
          <p:cNvCxnSpPr>
            <a:cxnSpLocks noChangeShapeType="1"/>
          </p:cNvCxnSpPr>
          <p:nvPr/>
        </p:nvCxnSpPr>
        <p:spPr bwMode="auto">
          <a:xfrm>
            <a:off x="323529" y="6177876"/>
            <a:ext cx="8496944" cy="0"/>
          </a:xfrm>
          <a:prstGeom prst="straightConnector1">
            <a:avLst/>
          </a:prstGeom>
          <a:noFill/>
          <a:ln w="6350" algn="ctr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383838"/>
                  </a:outerShdw>
                </a:effectLst>
              </a14:hiddenEffects>
            </a:ext>
          </a:extLst>
        </p:spPr>
      </p:cxnSp>
      <p:sp>
        <p:nvSpPr>
          <p:cNvPr id="119" name="Text Box 84"/>
          <p:cNvSpPr txBox="1">
            <a:spLocks noChangeArrowheads="1"/>
          </p:cNvSpPr>
          <p:nvPr/>
        </p:nvSpPr>
        <p:spPr bwMode="auto">
          <a:xfrm>
            <a:off x="467544" y="484957"/>
            <a:ext cx="8208912" cy="567779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39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C0C0C0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383838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2653" tIns="32653" rIns="32653" bIns="32653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300" spc="600" dirty="0" smtClean="0">
                <a:solidFill>
                  <a:srgbClr val="FFFFFF"/>
                </a:solidFill>
                <a:latin typeface="Gill Sans MT" pitchFamily="34" charset="0"/>
                <a:cs typeface="Arial" pitchFamily="34" charset="0"/>
              </a:rPr>
              <a:t>DRIVE TRAIN – CLUTCH</a:t>
            </a:r>
          </a:p>
        </p:txBody>
      </p:sp>
      <p:sp>
        <p:nvSpPr>
          <p:cNvPr id="13" name="Text Box 84"/>
          <p:cNvSpPr txBox="1">
            <a:spLocks noChangeArrowheads="1"/>
          </p:cNvSpPr>
          <p:nvPr/>
        </p:nvSpPr>
        <p:spPr bwMode="auto">
          <a:xfrm>
            <a:off x="495003" y="1326799"/>
            <a:ext cx="3115337" cy="504056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39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C0C0C0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383838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2653" tIns="32653" rIns="32653" bIns="32653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300" spc="600" dirty="0" smtClean="0">
                <a:solidFill>
                  <a:srgbClr val="FFFFFF"/>
                </a:solidFill>
                <a:latin typeface="Gill Sans MT" pitchFamily="34" charset="0"/>
                <a:cs typeface="Arial" pitchFamily="34" charset="0"/>
              </a:rPr>
              <a:t>Clutch Design</a:t>
            </a:r>
            <a:endParaRPr lang="en-CA" altLang="en-US" sz="2300" spc="600" dirty="0">
              <a:solidFill>
                <a:srgbClr val="FFFFFF"/>
              </a:solidFill>
              <a:latin typeface="Gill Sans MT" pitchFamily="34" charset="0"/>
              <a:cs typeface="Arial" pitchFamily="34" charset="0"/>
            </a:endParaRPr>
          </a:p>
        </p:txBody>
      </p:sp>
      <p:sp>
        <p:nvSpPr>
          <p:cNvPr id="3" name="Rectangle 5"/>
          <p:cNvSpPr>
            <a:spLocks noChangeArrowheads="1"/>
          </p:cNvSpPr>
          <p:nvPr/>
        </p:nvSpPr>
        <p:spPr bwMode="auto">
          <a:xfrm>
            <a:off x="4396785" y="3798856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CA"/>
          </a:p>
        </p:txBody>
      </p:sp>
      <p:pic>
        <p:nvPicPr>
          <p:cNvPr id="17411" name="Picture 3" descr="https://lh6.googleusercontent.com/uUwzBgOvC7taaTbjP35o-fUwpR67iwZ0y3TyKkybNuXME83Ar4sfNB1LMeWsXgirWAy_sz30F-A8t1qjMdxuQfF7ETdTMDC-DPdmfvzRZf4mnfPsEu2DMISjNcyrSMLmtL-Pnt_oDQ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003" y="4005064"/>
            <a:ext cx="2667069" cy="2000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0" name="Picture 2" descr="https://lh6.googleusercontent.com/3auFU1XfJHIDCyBfrddXjvmqA4YgzaMRMPtCbWrd70vnL2pD4SglvnWSnD5TVCMeS0UkBpb1VTTX4l2TWn0kamEXdgzvD89h1o2aCEmQrpiEGC51zyq8SxpXFbWqjwpaAMoJ6kcrAw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002" y="1885281"/>
            <a:ext cx="2667069" cy="2000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2025853"/>
              </p:ext>
            </p:extLst>
          </p:nvPr>
        </p:nvGraphicFramePr>
        <p:xfrm>
          <a:off x="4104456" y="3348289"/>
          <a:ext cx="3771900" cy="2476500"/>
        </p:xfrm>
        <a:graphic>
          <a:graphicData uri="http://schemas.openxmlformats.org/drawingml/2006/table">
            <a:tbl>
              <a:tblPr/>
              <a:tblGrid>
                <a:gridCol w="1885950"/>
                <a:gridCol w="1885950"/>
              </a:tblGrid>
              <a:tr h="333375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b="0" i="0" u="none" strike="noStrike">
                          <a:solidFill>
                            <a:srgbClr val="ADADAD"/>
                          </a:solidFill>
                          <a:effectLst/>
                          <a:latin typeface="Arial" panose="020B0604020202020204" pitchFamily="34" charset="0"/>
                        </a:rPr>
                        <a:t>Method of Actuation</a:t>
                      </a:r>
                      <a:endParaRPr lang="en-CA"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b="0" i="0" u="none" strike="noStrike">
                          <a:solidFill>
                            <a:srgbClr val="ADADAD"/>
                          </a:solidFill>
                          <a:effectLst/>
                          <a:latin typeface="Arial" panose="020B0604020202020204" pitchFamily="34" charset="0"/>
                        </a:rPr>
                        <a:t>2 m/s</a:t>
                      </a:r>
                      <a:endParaRPr lang="en-CA"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3375">
                <a:tc>
                  <a:txBody>
                    <a:bodyPr/>
                    <a:lstStyle/>
                    <a:p>
                      <a:pPr fontAlgn="t"/>
                      <a:r>
                        <a:rPr lang="en-CA">
                          <a:effectLst/>
                        </a:rPr>
                        <a:t> </a:t>
                      </a: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b="0" i="0" u="none" strike="noStrike">
                          <a:solidFill>
                            <a:srgbClr val="ADADAD"/>
                          </a:solidFill>
                          <a:effectLst/>
                          <a:latin typeface="Arial" panose="020B0604020202020204" pitchFamily="34" charset="0"/>
                        </a:rPr>
                        <a:t>0.1 m/s^2</a:t>
                      </a:r>
                      <a:endParaRPr lang="en-CA"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3375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b="0" i="0" u="none" strike="noStrike">
                          <a:solidFill>
                            <a:srgbClr val="ADADAD"/>
                          </a:solidFill>
                          <a:effectLst/>
                          <a:latin typeface="Arial" panose="020B0604020202020204" pitchFamily="34" charset="0"/>
                        </a:rPr>
                        <a:t>Wheel Radius</a:t>
                      </a:r>
                      <a:endParaRPr lang="en-CA"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b="0" i="0" u="none" strike="noStrike">
                          <a:solidFill>
                            <a:srgbClr val="ADADAD"/>
                          </a:solidFill>
                          <a:effectLst/>
                          <a:latin typeface="Arial" panose="020B0604020202020204" pitchFamily="34" charset="0"/>
                        </a:rPr>
                        <a:t>0.1m</a:t>
                      </a:r>
                      <a:endParaRPr lang="en-CA"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3375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b="0" i="0" u="none" strike="noStrike">
                          <a:solidFill>
                            <a:srgbClr val="ADADAD"/>
                          </a:solidFill>
                          <a:effectLst/>
                          <a:latin typeface="Arial" panose="020B0604020202020204" pitchFamily="34" charset="0"/>
                        </a:rPr>
                        <a:t>Torque</a:t>
                      </a:r>
                      <a:endParaRPr lang="en-CA"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b="0" i="0" u="none" strike="noStrike">
                          <a:solidFill>
                            <a:srgbClr val="ADADAD"/>
                          </a:solidFill>
                          <a:effectLst/>
                          <a:latin typeface="Arial" panose="020B0604020202020204" pitchFamily="34" charset="0"/>
                        </a:rPr>
                        <a:t>7.62Nm</a:t>
                      </a:r>
                      <a:endParaRPr lang="en-CA"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9530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b="0" i="0" u="none" strike="noStrike">
                          <a:solidFill>
                            <a:srgbClr val="ADADAD"/>
                          </a:solidFill>
                          <a:effectLst/>
                          <a:latin typeface="Arial" panose="020B0604020202020204" pitchFamily="34" charset="0"/>
                        </a:rPr>
                        <a:t>Power</a:t>
                      </a:r>
                      <a:endParaRPr lang="en-CA"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b="0" i="0" u="none" strike="noStrike" dirty="0">
                          <a:solidFill>
                            <a:srgbClr val="ADADAD"/>
                          </a:solidFill>
                          <a:effectLst/>
                          <a:latin typeface="Arial" panose="020B0604020202020204" pitchFamily="34" charset="0"/>
                        </a:rPr>
                        <a:t>150W</a:t>
                      </a:r>
                      <a:endParaRPr lang="en-CA" dirty="0"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4104456" y="3347496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36207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Text Box 91"/>
          <p:cNvSpPr txBox="1">
            <a:spLocks noChangeArrowheads="1"/>
          </p:cNvSpPr>
          <p:nvPr/>
        </p:nvSpPr>
        <p:spPr bwMode="auto">
          <a:xfrm>
            <a:off x="2699792" y="6237312"/>
            <a:ext cx="6063456" cy="219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0C0C0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383838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383838"/>
                  </a:outerShdw>
                </a:effectLst>
              </a14:hiddenEffects>
            </a:ext>
          </a:extLst>
        </p:spPr>
        <p:txBody>
          <a:bodyPr vert="horz" wrap="square" lIns="32653" tIns="32653" rIns="32653" bIns="32653" numCol="1" anchor="t" anchorCtr="0" compatLnSpc="1">
            <a:prstTxWarp prst="textNoShape">
              <a:avLst/>
            </a:prstTxWarp>
          </a:bodyPr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800" dirty="0">
                <a:solidFill>
                  <a:srgbClr val="FFFFFF"/>
                </a:solidFill>
                <a:latin typeface="Gill Sans MT" pitchFamily="34" charset="0"/>
                <a:cs typeface="Arial" pitchFamily="34" charset="0"/>
              </a:rPr>
              <a:t>University of Waterloo—</a:t>
            </a:r>
            <a:r>
              <a:rPr lang="en-US" altLang="en-US" sz="800" dirty="0" err="1">
                <a:solidFill>
                  <a:srgbClr val="FFFFFF"/>
                </a:solidFill>
                <a:latin typeface="Gill Sans MT" pitchFamily="34" charset="0"/>
                <a:cs typeface="Arial" pitchFamily="34" charset="0"/>
              </a:rPr>
              <a:t>Hyperloop</a:t>
            </a:r>
            <a:r>
              <a:rPr lang="en-US" altLang="en-US" sz="800" dirty="0">
                <a:solidFill>
                  <a:srgbClr val="FFFFFF"/>
                </a:solidFill>
                <a:latin typeface="Gill Sans MT" pitchFamily="34" charset="0"/>
                <a:cs typeface="Arial" pitchFamily="34" charset="0"/>
              </a:rPr>
              <a:t> Final Design Package  |  </a:t>
            </a:r>
            <a:fld id="{27534BE9-A416-4346-B4FD-8FA6C094B8FB}" type="slidenum">
              <a:rPr lang="en-US" altLang="en-US" sz="800">
                <a:solidFill>
                  <a:srgbClr val="FFFFFF"/>
                </a:solidFill>
                <a:latin typeface="Gill Sans MT" pitchFamily="34" charset="0"/>
                <a:cs typeface="Arial" pitchFamily="34" charset="0"/>
              </a:rPr>
              <a:pPr algn="r" fontAlgn="base">
                <a:spcBef>
                  <a:spcPct val="0"/>
                </a:spcBef>
                <a:spcAft>
                  <a:spcPct val="0"/>
                </a:spcAft>
              </a:pPr>
              <a:t>25</a:t>
            </a:fld>
            <a:endParaRPr lang="en-US" altLang="en-US" sz="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55" name="Rectangle 92"/>
          <p:cNvSpPr>
            <a:spLocks noChangeArrowheads="1"/>
          </p:cNvSpPr>
          <p:nvPr/>
        </p:nvSpPr>
        <p:spPr bwMode="auto">
          <a:xfrm>
            <a:off x="107504" y="116632"/>
            <a:ext cx="8928991" cy="6624735"/>
          </a:xfrm>
          <a:prstGeom prst="rect">
            <a:avLst/>
          </a:prstGeom>
          <a:noFill/>
          <a:ln w="304800" algn="ctr">
            <a:solidFill>
              <a:srgbClr val="FFFF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0C0C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383838"/>
                  </a:outerShdw>
                </a:effectLst>
              </a14:hiddenEffects>
            </a:ext>
          </a:extLst>
        </p:spPr>
        <p:txBody>
          <a:bodyPr vert="horz" wrap="square" lIns="32653" tIns="32653" rIns="32653" bIns="32653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1056" name="Rectangle 93"/>
          <p:cNvSpPr>
            <a:spLocks noChangeArrowheads="1"/>
          </p:cNvSpPr>
          <p:nvPr/>
        </p:nvSpPr>
        <p:spPr bwMode="auto">
          <a:xfrm>
            <a:off x="323529" y="332656"/>
            <a:ext cx="8496944" cy="6192688"/>
          </a:xfrm>
          <a:prstGeom prst="rect">
            <a:avLst/>
          </a:prstGeom>
          <a:noFill/>
          <a:ln w="6350" algn="ctr">
            <a:solidFill>
              <a:srgbClr val="FFFF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0C0C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383838"/>
                  </a:outerShdw>
                </a:effectLst>
              </a14:hiddenEffects>
            </a:ext>
          </a:extLst>
        </p:spPr>
        <p:txBody>
          <a:bodyPr vert="horz" wrap="square" lIns="32653" tIns="32653" rIns="32653" bIns="32653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cxnSp>
        <p:nvCxnSpPr>
          <p:cNvPr id="1119" name="AutoShape 95"/>
          <p:cNvCxnSpPr>
            <a:cxnSpLocks noChangeShapeType="1"/>
          </p:cNvCxnSpPr>
          <p:nvPr/>
        </p:nvCxnSpPr>
        <p:spPr bwMode="auto">
          <a:xfrm>
            <a:off x="323529" y="1165201"/>
            <a:ext cx="8496944" cy="0"/>
          </a:xfrm>
          <a:prstGeom prst="straightConnector1">
            <a:avLst/>
          </a:prstGeom>
          <a:noFill/>
          <a:ln w="6350" algn="ctr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383838"/>
                  </a:outerShdw>
                </a:effectLst>
              </a14:hiddenEffects>
            </a:ext>
          </a:extLst>
        </p:spPr>
      </p:cxnSp>
      <p:cxnSp>
        <p:nvCxnSpPr>
          <p:cNvPr id="112" name="AutoShape 95"/>
          <p:cNvCxnSpPr>
            <a:cxnSpLocks noChangeShapeType="1"/>
          </p:cNvCxnSpPr>
          <p:nvPr/>
        </p:nvCxnSpPr>
        <p:spPr bwMode="auto">
          <a:xfrm>
            <a:off x="323529" y="6177876"/>
            <a:ext cx="8496944" cy="0"/>
          </a:xfrm>
          <a:prstGeom prst="straightConnector1">
            <a:avLst/>
          </a:prstGeom>
          <a:noFill/>
          <a:ln w="6350" algn="ctr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383838"/>
                  </a:outerShdw>
                </a:effectLst>
              </a14:hiddenEffects>
            </a:ext>
          </a:extLst>
        </p:spPr>
      </p:cxnSp>
      <p:sp>
        <p:nvSpPr>
          <p:cNvPr id="119" name="Text Box 84"/>
          <p:cNvSpPr txBox="1">
            <a:spLocks noChangeArrowheads="1"/>
          </p:cNvSpPr>
          <p:nvPr/>
        </p:nvSpPr>
        <p:spPr bwMode="auto">
          <a:xfrm>
            <a:off x="467544" y="484957"/>
            <a:ext cx="8208912" cy="567779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39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C0C0C0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383838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2653" tIns="32653" rIns="32653" bIns="32653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300" spc="600" dirty="0" smtClean="0">
                <a:solidFill>
                  <a:srgbClr val="FFFFFF"/>
                </a:solidFill>
                <a:latin typeface="Gill Sans MT" pitchFamily="34" charset="0"/>
                <a:cs typeface="Arial" pitchFamily="34" charset="0"/>
              </a:rPr>
              <a:t>BATTERY - OUTLINE</a:t>
            </a:r>
            <a:endParaRPr lang="en-US" altLang="en-US" spc="6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Text Box 84"/>
          <p:cNvSpPr txBox="1">
            <a:spLocks noChangeArrowheads="1"/>
          </p:cNvSpPr>
          <p:nvPr/>
        </p:nvSpPr>
        <p:spPr bwMode="auto">
          <a:xfrm>
            <a:off x="472852" y="1357355"/>
            <a:ext cx="4747221" cy="4663934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39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C0C0C0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383838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2653" tIns="32653" rIns="32653" bIns="32653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CA" altLang="en-US" sz="2300" spc="600" dirty="0" smtClean="0">
                <a:solidFill>
                  <a:srgbClr val="FFFFFF"/>
                </a:solidFill>
                <a:latin typeface="Gill Sans MT" pitchFamily="34" charset="0"/>
                <a:cs typeface="Arial" pitchFamily="34" charset="0"/>
              </a:rPr>
              <a:t>Specs</a:t>
            </a: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en-CA" altLang="en-US" sz="1800" spc="600" dirty="0" smtClean="0">
                <a:solidFill>
                  <a:srgbClr val="FFFFFF"/>
                </a:solidFill>
                <a:latin typeface="Gill Sans MT" pitchFamily="34" charset="0"/>
                <a:cs typeface="Arial" pitchFamily="34" charset="0"/>
              </a:rPr>
              <a:t>4 x 24V Cells for Drive Motor</a:t>
            </a: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en-CA" altLang="en-US" sz="1800" spc="600" dirty="0" smtClean="0">
                <a:solidFill>
                  <a:srgbClr val="FFFFFF"/>
                </a:solidFill>
                <a:latin typeface="Gill Sans MT" pitchFamily="34" charset="0"/>
                <a:cs typeface="Arial" pitchFamily="34" charset="0"/>
              </a:rPr>
              <a:t>1 x 24V Cell	for Clutch Actuator</a:t>
            </a: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en-CA" altLang="en-US" sz="1800" spc="600" dirty="0" smtClean="0">
                <a:solidFill>
                  <a:srgbClr val="FFFFFF"/>
                </a:solidFill>
                <a:latin typeface="Gill Sans MT" pitchFamily="34" charset="0"/>
                <a:cs typeface="Arial" pitchFamily="34" charset="0"/>
              </a:rPr>
              <a:t>15Ah per Cell (2C)</a:t>
            </a: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en-CA" altLang="en-US" sz="1800" spc="600" dirty="0" smtClean="0">
                <a:solidFill>
                  <a:srgbClr val="FFFFFF"/>
                </a:solidFill>
                <a:latin typeface="Gill Sans MT" pitchFamily="34" charset="0"/>
                <a:cs typeface="Arial" pitchFamily="34" charset="0"/>
              </a:rPr>
              <a:t>30A Max Current Draw</a:t>
            </a:r>
          </a:p>
          <a:p>
            <a:pPr marL="285750" indent="-285750" fontAlgn="base"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en-CA" altLang="en-US" sz="1800" spc="600" dirty="0" smtClean="0">
                <a:solidFill>
                  <a:srgbClr val="FFFFFF"/>
                </a:solidFill>
                <a:latin typeface="Gill Sans MT" pitchFamily="34" charset="0"/>
                <a:cs typeface="Arial" pitchFamily="34" charset="0"/>
              </a:rPr>
              <a:t>Energy density &gt; power density for long servicing time</a:t>
            </a:r>
          </a:p>
          <a:p>
            <a:pPr marL="285750" indent="-285750" fontAlgn="base"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lang="en-CA" altLang="en-US" sz="1800" spc="600" dirty="0" smtClean="0">
              <a:solidFill>
                <a:srgbClr val="FFFFFF"/>
              </a:solidFill>
              <a:latin typeface="Gill Sans MT" pitchFamily="34" charset="0"/>
              <a:cs typeface="Arial" pitchFamily="34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CA" altLang="en-US" sz="1800" spc="600" dirty="0">
                <a:solidFill>
                  <a:srgbClr val="FFFFFF"/>
                </a:solidFill>
                <a:latin typeface="Gill Sans MT" pitchFamily="34" charset="0"/>
                <a:cs typeface="Arial" pitchFamily="34" charset="0"/>
              </a:rPr>
              <a:t>Testing </a:t>
            </a:r>
            <a:r>
              <a:rPr lang="en-CA" altLang="en-US" sz="1800" spc="600" dirty="0" smtClean="0">
                <a:solidFill>
                  <a:srgbClr val="FFFFFF"/>
                </a:solidFill>
                <a:latin typeface="Gill Sans MT" pitchFamily="34" charset="0"/>
                <a:cs typeface="Arial" pitchFamily="34" charset="0"/>
              </a:rPr>
              <a:t>Plans</a:t>
            </a:r>
          </a:p>
          <a:p>
            <a:pPr marL="285750" indent="-285750" fontAlgn="base"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en-CA" altLang="en-US" sz="1800" spc="600" dirty="0" smtClean="0">
                <a:solidFill>
                  <a:srgbClr val="FFFFFF"/>
                </a:solidFill>
                <a:latin typeface="Gill Sans MT" pitchFamily="34" charset="0"/>
                <a:cs typeface="Arial" pitchFamily="34" charset="0"/>
              </a:rPr>
              <a:t>Cycle testing</a:t>
            </a:r>
          </a:p>
          <a:p>
            <a:pPr marL="285750" indent="-285750" fontAlgn="base"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en-CA" altLang="en-US" sz="1800" spc="600" dirty="0" smtClean="0">
                <a:solidFill>
                  <a:srgbClr val="FFFFFF"/>
                </a:solidFill>
                <a:latin typeface="Gill Sans MT" pitchFamily="34" charset="0"/>
                <a:cs typeface="Arial" pitchFamily="34" charset="0"/>
              </a:rPr>
              <a:t>Overloading</a:t>
            </a:r>
          </a:p>
          <a:p>
            <a:pPr marL="285750" indent="-285750" fontAlgn="base"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en-CA" altLang="en-US" sz="1800" spc="600" dirty="0" smtClean="0">
                <a:solidFill>
                  <a:srgbClr val="FFFFFF"/>
                </a:solidFill>
                <a:latin typeface="Gill Sans MT" pitchFamily="34" charset="0"/>
                <a:cs typeface="Arial" pitchFamily="34" charset="0"/>
              </a:rPr>
              <a:t>Extreme Environment</a:t>
            </a:r>
          </a:p>
          <a:p>
            <a:pPr marL="285750" indent="-285750" fontAlgn="base"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en-CA" altLang="en-US" sz="1800" spc="600" dirty="0" smtClean="0">
                <a:solidFill>
                  <a:srgbClr val="FFFFFF"/>
                </a:solidFill>
                <a:latin typeface="Gill Sans MT" pitchFamily="34" charset="0"/>
                <a:cs typeface="Arial" pitchFamily="34" charset="0"/>
              </a:rPr>
              <a:t>Vibrations</a:t>
            </a:r>
            <a:endParaRPr lang="en-CA" altLang="en-US" sz="1800" spc="600" dirty="0">
              <a:solidFill>
                <a:srgbClr val="FFFFFF"/>
              </a:solidFill>
              <a:latin typeface="Gill Sans MT" pitchFamily="34" charset="0"/>
              <a:cs typeface="Arial" pitchFamily="34" charset="0"/>
            </a:endParaRPr>
          </a:p>
        </p:txBody>
      </p:sp>
      <p:pic>
        <p:nvPicPr>
          <p:cNvPr id="18434" name="Picture 2" descr="https://lh5.googleusercontent.com/daHw4AR6dzFgTcJo9-WgvhaCQO1SxAL4XKYO1_WKK6nem98UhfsqXxTlTWAfhFovRl0fXA847Y47zllHVaBIwPfV6K_z9w6ITcZau4qIrR4IZ6jErnMcSqw8dJBQCkiiwvysxA9Ab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3" y="2654061"/>
            <a:ext cx="3543176" cy="2360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4329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Text Box 91"/>
          <p:cNvSpPr txBox="1">
            <a:spLocks noChangeArrowheads="1"/>
          </p:cNvSpPr>
          <p:nvPr/>
        </p:nvSpPr>
        <p:spPr bwMode="auto">
          <a:xfrm>
            <a:off x="2699792" y="6237312"/>
            <a:ext cx="6063456" cy="219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0C0C0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383838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383838"/>
                  </a:outerShdw>
                </a:effectLst>
              </a14:hiddenEffects>
            </a:ext>
          </a:extLst>
        </p:spPr>
        <p:txBody>
          <a:bodyPr vert="horz" wrap="square" lIns="32653" tIns="32653" rIns="32653" bIns="32653" numCol="1" anchor="t" anchorCtr="0" compatLnSpc="1">
            <a:prstTxWarp prst="textNoShape">
              <a:avLst/>
            </a:prstTxWarp>
          </a:bodyPr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800" dirty="0">
                <a:solidFill>
                  <a:srgbClr val="FFFFFF"/>
                </a:solidFill>
                <a:latin typeface="Gill Sans MT" pitchFamily="34" charset="0"/>
                <a:cs typeface="Arial" pitchFamily="34" charset="0"/>
              </a:rPr>
              <a:t>University of Waterloo—</a:t>
            </a:r>
            <a:r>
              <a:rPr lang="en-US" altLang="en-US" sz="800" dirty="0" err="1">
                <a:solidFill>
                  <a:srgbClr val="FFFFFF"/>
                </a:solidFill>
                <a:latin typeface="Gill Sans MT" pitchFamily="34" charset="0"/>
                <a:cs typeface="Arial" pitchFamily="34" charset="0"/>
              </a:rPr>
              <a:t>Hyperloop</a:t>
            </a:r>
            <a:r>
              <a:rPr lang="en-US" altLang="en-US" sz="800" dirty="0">
                <a:solidFill>
                  <a:srgbClr val="FFFFFF"/>
                </a:solidFill>
                <a:latin typeface="Gill Sans MT" pitchFamily="34" charset="0"/>
                <a:cs typeface="Arial" pitchFamily="34" charset="0"/>
              </a:rPr>
              <a:t> Final Design Package  |  </a:t>
            </a:r>
            <a:fld id="{27534BE9-A416-4346-B4FD-8FA6C094B8FB}" type="slidenum">
              <a:rPr lang="en-US" altLang="en-US" sz="800">
                <a:solidFill>
                  <a:srgbClr val="FFFFFF"/>
                </a:solidFill>
                <a:latin typeface="Gill Sans MT" pitchFamily="34" charset="0"/>
                <a:cs typeface="Arial" pitchFamily="34" charset="0"/>
              </a:rPr>
              <a:pPr algn="r" fontAlgn="base">
                <a:spcBef>
                  <a:spcPct val="0"/>
                </a:spcBef>
                <a:spcAft>
                  <a:spcPct val="0"/>
                </a:spcAft>
              </a:pPr>
              <a:t>26</a:t>
            </a:fld>
            <a:endParaRPr lang="en-US" altLang="en-US" sz="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55" name="Rectangle 92"/>
          <p:cNvSpPr>
            <a:spLocks noChangeArrowheads="1"/>
          </p:cNvSpPr>
          <p:nvPr/>
        </p:nvSpPr>
        <p:spPr bwMode="auto">
          <a:xfrm>
            <a:off x="107504" y="116632"/>
            <a:ext cx="8928991" cy="6624735"/>
          </a:xfrm>
          <a:prstGeom prst="rect">
            <a:avLst/>
          </a:prstGeom>
          <a:noFill/>
          <a:ln w="304800" algn="ctr">
            <a:solidFill>
              <a:srgbClr val="FFFF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0C0C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383838"/>
                  </a:outerShdw>
                </a:effectLst>
              </a14:hiddenEffects>
            </a:ext>
          </a:extLst>
        </p:spPr>
        <p:txBody>
          <a:bodyPr vert="horz" wrap="square" lIns="32653" tIns="32653" rIns="32653" bIns="32653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1056" name="Rectangle 93"/>
          <p:cNvSpPr>
            <a:spLocks noChangeArrowheads="1"/>
          </p:cNvSpPr>
          <p:nvPr/>
        </p:nvSpPr>
        <p:spPr bwMode="auto">
          <a:xfrm>
            <a:off x="323529" y="332656"/>
            <a:ext cx="8496944" cy="6192688"/>
          </a:xfrm>
          <a:prstGeom prst="rect">
            <a:avLst/>
          </a:prstGeom>
          <a:noFill/>
          <a:ln w="6350" algn="ctr">
            <a:solidFill>
              <a:srgbClr val="FFFF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0C0C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383838"/>
                  </a:outerShdw>
                </a:effectLst>
              </a14:hiddenEffects>
            </a:ext>
          </a:extLst>
        </p:spPr>
        <p:txBody>
          <a:bodyPr vert="horz" wrap="square" lIns="32653" tIns="32653" rIns="32653" bIns="32653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cxnSp>
        <p:nvCxnSpPr>
          <p:cNvPr id="1119" name="AutoShape 95"/>
          <p:cNvCxnSpPr>
            <a:cxnSpLocks noChangeShapeType="1"/>
          </p:cNvCxnSpPr>
          <p:nvPr/>
        </p:nvCxnSpPr>
        <p:spPr bwMode="auto">
          <a:xfrm>
            <a:off x="323529" y="1165201"/>
            <a:ext cx="8496944" cy="0"/>
          </a:xfrm>
          <a:prstGeom prst="straightConnector1">
            <a:avLst/>
          </a:prstGeom>
          <a:noFill/>
          <a:ln w="6350" algn="ctr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383838"/>
                  </a:outerShdw>
                </a:effectLst>
              </a14:hiddenEffects>
            </a:ext>
          </a:extLst>
        </p:spPr>
      </p:cxnSp>
      <p:cxnSp>
        <p:nvCxnSpPr>
          <p:cNvPr id="112" name="AutoShape 95"/>
          <p:cNvCxnSpPr>
            <a:cxnSpLocks noChangeShapeType="1"/>
          </p:cNvCxnSpPr>
          <p:nvPr/>
        </p:nvCxnSpPr>
        <p:spPr bwMode="auto">
          <a:xfrm>
            <a:off x="323529" y="6177876"/>
            <a:ext cx="8496944" cy="0"/>
          </a:xfrm>
          <a:prstGeom prst="straightConnector1">
            <a:avLst/>
          </a:prstGeom>
          <a:noFill/>
          <a:ln w="6350" algn="ctr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383838"/>
                  </a:outerShdw>
                </a:effectLst>
              </a14:hiddenEffects>
            </a:ext>
          </a:extLst>
        </p:spPr>
      </p:cxnSp>
      <p:sp>
        <p:nvSpPr>
          <p:cNvPr id="119" name="Text Box 84"/>
          <p:cNvSpPr txBox="1">
            <a:spLocks noChangeArrowheads="1"/>
          </p:cNvSpPr>
          <p:nvPr/>
        </p:nvSpPr>
        <p:spPr bwMode="auto">
          <a:xfrm>
            <a:off x="467544" y="484957"/>
            <a:ext cx="8208912" cy="567779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39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C0C0C0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383838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2653" tIns="32653" rIns="32653" bIns="32653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300" spc="600" dirty="0" smtClean="0">
                <a:solidFill>
                  <a:srgbClr val="FFFFFF"/>
                </a:solidFill>
                <a:latin typeface="Gill Sans MT" pitchFamily="34" charset="0"/>
                <a:cs typeface="Arial" pitchFamily="34" charset="0"/>
              </a:rPr>
              <a:t>BATTERY - OUTLINE</a:t>
            </a:r>
            <a:endParaRPr lang="en-US" altLang="en-US" spc="6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Text Box 84"/>
          <p:cNvSpPr txBox="1">
            <a:spLocks noChangeArrowheads="1"/>
          </p:cNvSpPr>
          <p:nvPr/>
        </p:nvSpPr>
        <p:spPr bwMode="auto">
          <a:xfrm>
            <a:off x="472853" y="1357355"/>
            <a:ext cx="4747220" cy="48110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39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C0C0C0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383838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2653" tIns="32653" rIns="32653" bIns="32653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CA" altLang="en-US" sz="2300" spc="600" dirty="0" smtClean="0">
                <a:solidFill>
                  <a:srgbClr val="FFFFFF"/>
                </a:solidFill>
                <a:latin typeface="Gill Sans MT" pitchFamily="34" charset="0"/>
                <a:cs typeface="Arial" pitchFamily="34" charset="0"/>
              </a:rPr>
              <a:t>Specs</a:t>
            </a: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en-CA" altLang="en-US" sz="1800" spc="600" dirty="0" smtClean="0">
                <a:solidFill>
                  <a:srgbClr val="FFFFFF"/>
                </a:solidFill>
                <a:latin typeface="Gill Sans MT" pitchFamily="34" charset="0"/>
                <a:cs typeface="Arial" pitchFamily="34" charset="0"/>
              </a:rPr>
              <a:t>4 x 24V Cells for Drive Motor</a:t>
            </a: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en-CA" altLang="en-US" sz="1800" spc="600" dirty="0" smtClean="0">
                <a:solidFill>
                  <a:srgbClr val="FFFFFF"/>
                </a:solidFill>
                <a:latin typeface="Gill Sans MT" pitchFamily="34" charset="0"/>
                <a:cs typeface="Arial" pitchFamily="34" charset="0"/>
              </a:rPr>
              <a:t>1 x 24V Cell	for Clutch Actuator</a:t>
            </a: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en-CA" altLang="en-US" sz="1800" spc="600" dirty="0" smtClean="0">
                <a:solidFill>
                  <a:srgbClr val="FFFFFF"/>
                </a:solidFill>
                <a:latin typeface="Gill Sans MT" pitchFamily="34" charset="0"/>
                <a:cs typeface="Arial" pitchFamily="34" charset="0"/>
              </a:rPr>
              <a:t>15Ah per Cell (2C)</a:t>
            </a: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en-CA" altLang="en-US" sz="1800" spc="600" dirty="0" smtClean="0">
                <a:solidFill>
                  <a:srgbClr val="FFFFFF"/>
                </a:solidFill>
                <a:latin typeface="Gill Sans MT" pitchFamily="34" charset="0"/>
                <a:cs typeface="Arial" pitchFamily="34" charset="0"/>
              </a:rPr>
              <a:t>30A Max Current Draw</a:t>
            </a:r>
          </a:p>
          <a:p>
            <a:pPr marL="285750" indent="-285750" fontAlgn="base"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en-CA" altLang="en-US" sz="1800" spc="600" dirty="0" smtClean="0">
                <a:solidFill>
                  <a:srgbClr val="FFFFFF"/>
                </a:solidFill>
                <a:latin typeface="Gill Sans MT" pitchFamily="34" charset="0"/>
                <a:cs typeface="Arial" pitchFamily="34" charset="0"/>
              </a:rPr>
              <a:t>Energy density &gt; power density for long servicing time</a:t>
            </a:r>
          </a:p>
          <a:p>
            <a:pPr marL="285750" indent="-285750" fontAlgn="base"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lang="en-CA" altLang="en-US" sz="1800" spc="600" dirty="0" smtClean="0">
              <a:solidFill>
                <a:srgbClr val="FFFFFF"/>
              </a:solidFill>
              <a:latin typeface="Gill Sans MT" pitchFamily="34" charset="0"/>
              <a:cs typeface="Arial" pitchFamily="34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CA" altLang="en-US" sz="1800" spc="600" dirty="0">
                <a:solidFill>
                  <a:srgbClr val="FFFFFF"/>
                </a:solidFill>
                <a:latin typeface="Gill Sans MT" pitchFamily="34" charset="0"/>
                <a:cs typeface="Arial" pitchFamily="34" charset="0"/>
              </a:rPr>
              <a:t>Testing </a:t>
            </a:r>
            <a:r>
              <a:rPr lang="en-CA" altLang="en-US" sz="1800" spc="600" dirty="0" smtClean="0">
                <a:solidFill>
                  <a:srgbClr val="FFFFFF"/>
                </a:solidFill>
                <a:latin typeface="Gill Sans MT" pitchFamily="34" charset="0"/>
                <a:cs typeface="Arial" pitchFamily="34" charset="0"/>
              </a:rPr>
              <a:t>Plans</a:t>
            </a:r>
          </a:p>
          <a:p>
            <a:pPr marL="285750" indent="-285750" fontAlgn="base"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en-CA" altLang="en-US" sz="1800" spc="600" dirty="0" smtClean="0">
                <a:solidFill>
                  <a:srgbClr val="FFFFFF"/>
                </a:solidFill>
                <a:latin typeface="Gill Sans MT" pitchFamily="34" charset="0"/>
                <a:cs typeface="Arial" pitchFamily="34" charset="0"/>
              </a:rPr>
              <a:t>Cycle testing</a:t>
            </a:r>
          </a:p>
          <a:p>
            <a:pPr marL="285750" indent="-285750" fontAlgn="base"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en-CA" altLang="en-US" sz="1800" spc="600" dirty="0" smtClean="0">
                <a:solidFill>
                  <a:srgbClr val="FFFFFF"/>
                </a:solidFill>
                <a:latin typeface="Gill Sans MT" pitchFamily="34" charset="0"/>
                <a:cs typeface="Arial" pitchFamily="34" charset="0"/>
              </a:rPr>
              <a:t>Overloading</a:t>
            </a:r>
          </a:p>
          <a:p>
            <a:pPr marL="285750" indent="-285750" fontAlgn="base"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en-CA" altLang="en-US" sz="1800" spc="600" dirty="0" smtClean="0">
                <a:solidFill>
                  <a:srgbClr val="FFFFFF"/>
                </a:solidFill>
                <a:latin typeface="Gill Sans MT" pitchFamily="34" charset="0"/>
                <a:cs typeface="Arial" pitchFamily="34" charset="0"/>
              </a:rPr>
              <a:t>Extreme</a:t>
            </a:r>
            <a:br>
              <a:rPr lang="en-CA" altLang="en-US" sz="1800" spc="600" dirty="0" smtClean="0">
                <a:solidFill>
                  <a:srgbClr val="FFFFFF"/>
                </a:solidFill>
                <a:latin typeface="Gill Sans MT" pitchFamily="34" charset="0"/>
                <a:cs typeface="Arial" pitchFamily="34" charset="0"/>
              </a:rPr>
            </a:br>
            <a:r>
              <a:rPr lang="en-CA" altLang="en-US" sz="1800" spc="600" dirty="0" smtClean="0">
                <a:solidFill>
                  <a:srgbClr val="FFFFFF"/>
                </a:solidFill>
                <a:latin typeface="Gill Sans MT" pitchFamily="34" charset="0"/>
                <a:cs typeface="Arial" pitchFamily="34" charset="0"/>
              </a:rPr>
              <a:t>Environments</a:t>
            </a:r>
          </a:p>
          <a:p>
            <a:pPr marL="285750" indent="-285750" fontAlgn="base"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en-CA" altLang="en-US" sz="1800" spc="600" dirty="0" smtClean="0">
                <a:solidFill>
                  <a:srgbClr val="FFFFFF"/>
                </a:solidFill>
                <a:latin typeface="Gill Sans MT" pitchFamily="34" charset="0"/>
                <a:cs typeface="Arial" pitchFamily="34" charset="0"/>
              </a:rPr>
              <a:t>Vibrations</a:t>
            </a:r>
            <a:endParaRPr lang="en-CA" altLang="en-US" sz="1800" spc="600" dirty="0">
              <a:solidFill>
                <a:srgbClr val="FFFFFF"/>
              </a:solidFill>
              <a:latin typeface="Gill Sans MT" pitchFamily="34" charset="0"/>
              <a:cs typeface="Arial" pitchFamily="34" charset="0"/>
            </a:endParaRPr>
          </a:p>
        </p:txBody>
      </p:sp>
      <p:pic>
        <p:nvPicPr>
          <p:cNvPr id="19458" name="Picture 2" descr="https://lh3.googleusercontent.com/2SxfIPfwvZSD8GdHUhObT9J350QUM2WFfFxE-Key2fSTIe7xntTDzTgdEJPv2ITACWNXVlfzhVc8GfecYt_a5GLdZQ6PZvzW1d5pRdVhRd2huuJ8RxLJO5vrPDmQ7qM9hrmtWD7-mw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36" r="39862"/>
          <a:stretch/>
        </p:blipFill>
        <p:spPr bwMode="auto">
          <a:xfrm>
            <a:off x="6948264" y="1389238"/>
            <a:ext cx="1728192" cy="4508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5868145" y="1199649"/>
            <a:ext cx="1080119" cy="48936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+mj-lt"/>
              </a:rPr>
              <a:t>  </a:t>
            </a:r>
            <a:r>
              <a:rPr kumimoji="0" lang="en-US" altLang="en-US" sz="7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+mj-lt"/>
              </a:rPr>
              <a:t/>
            </a:r>
            <a:br>
              <a:rPr kumimoji="0" lang="en-US" altLang="en-US" sz="7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+mj-lt"/>
              </a:rPr>
            </a:b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+mj-lt"/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+mj-lt"/>
                <a:cs typeface="Arial" panose="020B0604020202020204" pitchFamily="34" charset="0"/>
              </a:rPr>
              <a:t>Battery Cells</a:t>
            </a:r>
            <a:endParaRPr kumimoji="0" lang="en-US" altLang="en-US" sz="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+mj-lt"/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+mj-lt"/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+mj-lt"/>
              </a:rPr>
              <a:t/>
            </a:r>
            <a:b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+mj-lt"/>
              </a:rPr>
            </a:b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+mj-lt"/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+mj-lt"/>
                <a:cs typeface="Arial" panose="020B0604020202020204" pitchFamily="34" charset="0"/>
              </a:rPr>
              <a:t>Inner Shell</a:t>
            </a:r>
            <a:endParaRPr kumimoji="0" lang="en-US" altLang="en-US" sz="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+mj-lt"/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+mj-lt"/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+mj-lt"/>
              </a:rPr>
              <a:t/>
            </a:r>
            <a:b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+mj-lt"/>
              </a:rPr>
            </a:b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+mj-lt"/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+mj-lt"/>
                <a:cs typeface="Arial" panose="020B0604020202020204" pitchFamily="34" charset="0"/>
              </a:rPr>
              <a:t>Cooling Coil</a:t>
            </a:r>
            <a:endParaRPr kumimoji="0" lang="en-US" altLang="en-US" sz="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+mj-lt"/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+mj-lt"/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+mj-lt"/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+mj-lt"/>
              </a:rPr>
              <a:t/>
            </a:r>
            <a:b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+mj-lt"/>
              </a:rPr>
            </a:br>
            <a:r>
              <a:rPr kumimoji="0" lang="en-US" altLang="en-US" sz="13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+mj-lt"/>
                <a:cs typeface="Arial" panose="020B0604020202020204" pitchFamily="34" charset="0"/>
              </a:rPr>
              <a:t>Vibration </a:t>
            </a:r>
            <a:endParaRPr kumimoji="0" lang="en-US" altLang="en-US" sz="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+mj-lt"/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+mj-lt"/>
                <a:cs typeface="Arial" panose="020B0604020202020204" pitchFamily="34" charset="0"/>
              </a:rPr>
              <a:t>Dampening</a:t>
            </a:r>
            <a:endParaRPr kumimoji="0" lang="en-US" altLang="en-US" sz="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+mj-lt"/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+mj-lt"/>
              </a:rPr>
              <a:t/>
            </a:r>
            <a:b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+mj-lt"/>
              </a:rPr>
            </a:b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+mj-lt"/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+mj-lt"/>
                <a:cs typeface="Arial" panose="020B0604020202020204" pitchFamily="34" charset="0"/>
              </a:rPr>
              <a:t>Outer Shell</a:t>
            </a:r>
            <a:endParaRPr kumimoji="0" lang="en-US" altLang="en-US" sz="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+mj-lt"/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+mj-lt"/>
              </a:rPr>
              <a:t/>
            </a:r>
            <a:b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+mj-lt"/>
              </a:rPr>
            </a:b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+mj-lt"/>
            </a:endParaRPr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6987080" y="1916832"/>
            <a:ext cx="249216" cy="20229"/>
          </a:xfrm>
          <a:prstGeom prst="straightConnector1">
            <a:avLst/>
          </a:prstGeom>
          <a:ln>
            <a:solidFill>
              <a:srgbClr val="24242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>
            <a:off x="6970483" y="2780928"/>
            <a:ext cx="232622" cy="72008"/>
          </a:xfrm>
          <a:prstGeom prst="straightConnector1">
            <a:avLst/>
          </a:prstGeom>
          <a:ln>
            <a:solidFill>
              <a:srgbClr val="24242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6948264" y="3573016"/>
            <a:ext cx="232622" cy="0"/>
          </a:xfrm>
          <a:prstGeom prst="straightConnector1">
            <a:avLst/>
          </a:prstGeom>
          <a:ln>
            <a:solidFill>
              <a:srgbClr val="24242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6895665" y="4262668"/>
            <a:ext cx="484647" cy="246452"/>
          </a:xfrm>
          <a:prstGeom prst="straightConnector1">
            <a:avLst/>
          </a:prstGeom>
          <a:ln>
            <a:solidFill>
              <a:srgbClr val="24242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6869365" y="4616927"/>
            <a:ext cx="366931" cy="581845"/>
          </a:xfrm>
          <a:prstGeom prst="straightConnector1">
            <a:avLst/>
          </a:prstGeom>
          <a:ln>
            <a:solidFill>
              <a:srgbClr val="24242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6987080" y="4992181"/>
            <a:ext cx="265813" cy="381036"/>
          </a:xfrm>
          <a:prstGeom prst="straightConnector1">
            <a:avLst/>
          </a:prstGeom>
          <a:ln>
            <a:solidFill>
              <a:srgbClr val="24242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3347864" y="4436676"/>
            <a:ext cx="2376264" cy="12824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600"/>
              </a:spcAft>
            </a:pPr>
            <a:r>
              <a:rPr lang="en-CA" dirty="0">
                <a:solidFill>
                  <a:srgbClr val="FF0000"/>
                </a:solidFill>
                <a:latin typeface="Arial" panose="020B0604020202020204" pitchFamily="34" charset="0"/>
              </a:rPr>
              <a:t>Show some THERMAL stuff from </a:t>
            </a:r>
            <a:r>
              <a:rPr lang="en-CA" dirty="0" err="1">
                <a:solidFill>
                  <a:srgbClr val="FF0000"/>
                </a:solidFill>
                <a:latin typeface="Arial" panose="020B0604020202020204" pitchFamily="34" charset="0"/>
              </a:rPr>
              <a:t>jake</a:t>
            </a:r>
            <a:r>
              <a:rPr lang="en-CA" dirty="0">
                <a:solidFill>
                  <a:srgbClr val="FF0000"/>
                </a:solidFill>
                <a:latin typeface="Arial" panose="020B0604020202020204" pitchFamily="34" charset="0"/>
              </a:rPr>
              <a:t> here</a:t>
            </a:r>
            <a:endParaRPr lang="en-CA" dirty="0"/>
          </a:p>
          <a:p>
            <a:r>
              <a:rPr lang="en-CA" dirty="0"/>
              <a:t/>
            </a:r>
            <a:br>
              <a:rPr lang="en-CA" dirty="0"/>
            </a:b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343594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Text Box 91"/>
          <p:cNvSpPr txBox="1">
            <a:spLocks noChangeArrowheads="1"/>
          </p:cNvSpPr>
          <p:nvPr/>
        </p:nvSpPr>
        <p:spPr bwMode="auto">
          <a:xfrm>
            <a:off x="2699792" y="6237312"/>
            <a:ext cx="6063456" cy="219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0C0C0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383838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383838"/>
                  </a:outerShdw>
                </a:effectLst>
              </a14:hiddenEffects>
            </a:ext>
          </a:extLst>
        </p:spPr>
        <p:txBody>
          <a:bodyPr vert="horz" wrap="square" lIns="32653" tIns="32653" rIns="32653" bIns="32653" numCol="1" anchor="t" anchorCtr="0" compatLnSpc="1">
            <a:prstTxWarp prst="textNoShape">
              <a:avLst/>
            </a:prstTxWarp>
          </a:bodyPr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800" dirty="0">
                <a:solidFill>
                  <a:srgbClr val="FFFFFF"/>
                </a:solidFill>
                <a:latin typeface="Gill Sans MT" pitchFamily="34" charset="0"/>
                <a:cs typeface="Arial" pitchFamily="34" charset="0"/>
              </a:rPr>
              <a:t>University of Waterloo—</a:t>
            </a:r>
            <a:r>
              <a:rPr lang="en-US" altLang="en-US" sz="800" dirty="0" err="1">
                <a:solidFill>
                  <a:srgbClr val="FFFFFF"/>
                </a:solidFill>
                <a:latin typeface="Gill Sans MT" pitchFamily="34" charset="0"/>
                <a:cs typeface="Arial" pitchFamily="34" charset="0"/>
              </a:rPr>
              <a:t>Hyperloop</a:t>
            </a:r>
            <a:r>
              <a:rPr lang="en-US" altLang="en-US" sz="800" dirty="0">
                <a:solidFill>
                  <a:srgbClr val="FFFFFF"/>
                </a:solidFill>
                <a:latin typeface="Gill Sans MT" pitchFamily="34" charset="0"/>
                <a:cs typeface="Arial" pitchFamily="34" charset="0"/>
              </a:rPr>
              <a:t> Final Design Package  |  </a:t>
            </a:r>
            <a:fld id="{27534BE9-A416-4346-B4FD-8FA6C094B8FB}" type="slidenum">
              <a:rPr lang="en-US" altLang="en-US" sz="800">
                <a:solidFill>
                  <a:srgbClr val="FFFFFF"/>
                </a:solidFill>
                <a:latin typeface="Gill Sans MT" pitchFamily="34" charset="0"/>
                <a:cs typeface="Arial" pitchFamily="34" charset="0"/>
              </a:rPr>
              <a:pPr algn="r" fontAlgn="base">
                <a:spcBef>
                  <a:spcPct val="0"/>
                </a:spcBef>
                <a:spcAft>
                  <a:spcPct val="0"/>
                </a:spcAft>
              </a:pPr>
              <a:t>27</a:t>
            </a:fld>
            <a:endParaRPr lang="en-US" altLang="en-US" sz="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55" name="Rectangle 92"/>
          <p:cNvSpPr>
            <a:spLocks noChangeArrowheads="1"/>
          </p:cNvSpPr>
          <p:nvPr/>
        </p:nvSpPr>
        <p:spPr bwMode="auto">
          <a:xfrm>
            <a:off x="107504" y="116632"/>
            <a:ext cx="8928991" cy="6624735"/>
          </a:xfrm>
          <a:prstGeom prst="rect">
            <a:avLst/>
          </a:prstGeom>
          <a:noFill/>
          <a:ln w="304800" algn="ctr">
            <a:solidFill>
              <a:srgbClr val="FFFF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0C0C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383838"/>
                  </a:outerShdw>
                </a:effectLst>
              </a14:hiddenEffects>
            </a:ext>
          </a:extLst>
        </p:spPr>
        <p:txBody>
          <a:bodyPr vert="horz" wrap="square" lIns="32653" tIns="32653" rIns="32653" bIns="32653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1056" name="Rectangle 93"/>
          <p:cNvSpPr>
            <a:spLocks noChangeArrowheads="1"/>
          </p:cNvSpPr>
          <p:nvPr/>
        </p:nvSpPr>
        <p:spPr bwMode="auto">
          <a:xfrm>
            <a:off x="323529" y="332656"/>
            <a:ext cx="8496944" cy="6192688"/>
          </a:xfrm>
          <a:prstGeom prst="rect">
            <a:avLst/>
          </a:prstGeom>
          <a:noFill/>
          <a:ln w="6350" algn="ctr">
            <a:solidFill>
              <a:srgbClr val="FFFF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0C0C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383838"/>
                  </a:outerShdw>
                </a:effectLst>
              </a14:hiddenEffects>
            </a:ext>
          </a:extLst>
        </p:spPr>
        <p:txBody>
          <a:bodyPr vert="horz" wrap="square" lIns="32653" tIns="32653" rIns="32653" bIns="32653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cxnSp>
        <p:nvCxnSpPr>
          <p:cNvPr id="1119" name="AutoShape 95"/>
          <p:cNvCxnSpPr>
            <a:cxnSpLocks noChangeShapeType="1"/>
          </p:cNvCxnSpPr>
          <p:nvPr/>
        </p:nvCxnSpPr>
        <p:spPr bwMode="auto">
          <a:xfrm>
            <a:off x="323529" y="1165201"/>
            <a:ext cx="8496944" cy="0"/>
          </a:xfrm>
          <a:prstGeom prst="straightConnector1">
            <a:avLst/>
          </a:prstGeom>
          <a:noFill/>
          <a:ln w="6350" algn="ctr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383838"/>
                  </a:outerShdw>
                </a:effectLst>
              </a14:hiddenEffects>
            </a:ext>
          </a:extLst>
        </p:spPr>
      </p:cxnSp>
      <p:cxnSp>
        <p:nvCxnSpPr>
          <p:cNvPr id="112" name="AutoShape 95"/>
          <p:cNvCxnSpPr>
            <a:cxnSpLocks noChangeShapeType="1"/>
          </p:cNvCxnSpPr>
          <p:nvPr/>
        </p:nvCxnSpPr>
        <p:spPr bwMode="auto">
          <a:xfrm>
            <a:off x="323529" y="6177876"/>
            <a:ext cx="8496944" cy="0"/>
          </a:xfrm>
          <a:prstGeom prst="straightConnector1">
            <a:avLst/>
          </a:prstGeom>
          <a:noFill/>
          <a:ln w="6350" algn="ctr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383838"/>
                  </a:outerShdw>
                </a:effectLst>
              </a14:hiddenEffects>
            </a:ext>
          </a:extLst>
        </p:spPr>
      </p:cxnSp>
      <p:sp>
        <p:nvSpPr>
          <p:cNvPr id="119" name="Text Box 84"/>
          <p:cNvSpPr txBox="1">
            <a:spLocks noChangeArrowheads="1"/>
          </p:cNvSpPr>
          <p:nvPr/>
        </p:nvSpPr>
        <p:spPr bwMode="auto">
          <a:xfrm>
            <a:off x="467544" y="484957"/>
            <a:ext cx="8208912" cy="567779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39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C0C0C0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383838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2653" tIns="32653" rIns="32653" bIns="32653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300" spc="600" dirty="0" smtClean="0">
                <a:solidFill>
                  <a:srgbClr val="FFFFFF"/>
                </a:solidFill>
                <a:latin typeface="Gill Sans MT" pitchFamily="34" charset="0"/>
                <a:cs typeface="Arial" pitchFamily="34" charset="0"/>
              </a:rPr>
              <a:t>COMMUNICATION</a:t>
            </a:r>
            <a:endParaRPr lang="en-US" altLang="en-US" spc="6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Text Box 84"/>
          <p:cNvSpPr txBox="1">
            <a:spLocks noChangeArrowheads="1"/>
          </p:cNvSpPr>
          <p:nvPr/>
        </p:nvSpPr>
        <p:spPr bwMode="auto">
          <a:xfrm>
            <a:off x="467543" y="1550504"/>
            <a:ext cx="8352929" cy="4110744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39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C0C0C0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383838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2653" tIns="32653" rIns="32653" bIns="32653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CA" altLang="en-US" sz="2300" spc="600" dirty="0">
                <a:solidFill>
                  <a:srgbClr val="FFFFFF"/>
                </a:solidFill>
                <a:latin typeface="Gill Sans MT" pitchFamily="34" charset="0"/>
                <a:cs typeface="Arial" pitchFamily="34" charset="0"/>
              </a:rPr>
              <a:t>Communication </a:t>
            </a:r>
            <a:r>
              <a:rPr lang="en-CA" altLang="en-US" sz="2300" spc="600" dirty="0" smtClean="0">
                <a:solidFill>
                  <a:srgbClr val="FFFFFF"/>
                </a:solidFill>
                <a:latin typeface="Gill Sans MT" pitchFamily="34" charset="0"/>
                <a:cs typeface="Arial" pitchFamily="34" charset="0"/>
              </a:rPr>
              <a:t>Notes</a:t>
            </a: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en-CA" altLang="en-US" sz="2300" spc="600" dirty="0" smtClean="0">
                <a:solidFill>
                  <a:srgbClr val="FFFFFF"/>
                </a:solidFill>
                <a:latin typeface="Gill Sans MT" pitchFamily="34" charset="0"/>
                <a:cs typeface="Arial" pitchFamily="34" charset="0"/>
              </a:rPr>
              <a:t>Using </a:t>
            </a:r>
            <a:r>
              <a:rPr lang="en-CA" altLang="en-US" sz="2300" spc="600" dirty="0">
                <a:solidFill>
                  <a:srgbClr val="FFFFFF"/>
                </a:solidFill>
                <a:latin typeface="Gill Sans MT" pitchFamily="34" charset="0"/>
                <a:cs typeface="Arial" pitchFamily="34" charset="0"/>
              </a:rPr>
              <a:t>SpaceX recommended communication </a:t>
            </a:r>
            <a:r>
              <a:rPr lang="en-CA" altLang="en-US" sz="2300" spc="600" dirty="0" smtClean="0">
                <a:solidFill>
                  <a:srgbClr val="FFFFFF"/>
                </a:solidFill>
                <a:latin typeface="Gill Sans MT" pitchFamily="34" charset="0"/>
                <a:cs typeface="Arial" pitchFamily="34" charset="0"/>
              </a:rPr>
              <a:t>line</a:t>
            </a: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lang="en-US" altLang="en-US" sz="2300" spc="600" dirty="0" smtClean="0">
              <a:solidFill>
                <a:srgbClr val="FFFFFF"/>
              </a:solidFill>
              <a:latin typeface="Gill Sans MT" pitchFamily="34" charset="0"/>
              <a:cs typeface="Arial" pitchFamily="34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CA" altLang="en-US" sz="2300" spc="600" dirty="0">
                <a:solidFill>
                  <a:srgbClr val="FFFFFF"/>
                </a:solidFill>
                <a:latin typeface="Gill Sans MT" pitchFamily="34" charset="0"/>
                <a:cs typeface="Arial" pitchFamily="34" charset="0"/>
              </a:rPr>
              <a:t>What will we communicate?</a:t>
            </a: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en-CA" altLang="en-US" sz="2300" spc="600" dirty="0">
                <a:solidFill>
                  <a:srgbClr val="FFFFFF"/>
                </a:solidFill>
                <a:latin typeface="Gill Sans MT" pitchFamily="34" charset="0"/>
                <a:cs typeface="Arial" pitchFamily="34" charset="0"/>
              </a:rPr>
              <a:t>Camera feeds</a:t>
            </a: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en-CA" altLang="en-US" sz="2300" spc="600" dirty="0">
                <a:solidFill>
                  <a:srgbClr val="FFFFFF"/>
                </a:solidFill>
                <a:latin typeface="Gill Sans MT" pitchFamily="34" charset="0"/>
                <a:cs typeface="Arial" pitchFamily="34" charset="0"/>
              </a:rPr>
              <a:t>polling sensor data</a:t>
            </a: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en-CA" altLang="en-US" sz="2300" spc="600" dirty="0">
                <a:solidFill>
                  <a:srgbClr val="FFFFFF"/>
                </a:solidFill>
                <a:latin typeface="Gill Sans MT" pitchFamily="34" charset="0"/>
                <a:cs typeface="Arial" pitchFamily="34" charset="0"/>
              </a:rPr>
              <a:t>pinging to check communication line integrity</a:t>
            </a: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en-CA" altLang="en-US" sz="2300" spc="600" dirty="0">
                <a:solidFill>
                  <a:srgbClr val="FFFFFF"/>
                </a:solidFill>
                <a:latin typeface="Gill Sans MT" pitchFamily="34" charset="0"/>
                <a:cs typeface="Arial" pitchFamily="34" charset="0"/>
              </a:rPr>
              <a:t>emergency stop </a:t>
            </a: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en-CA" altLang="en-US" sz="2300" spc="600" dirty="0">
                <a:solidFill>
                  <a:srgbClr val="FFFFFF"/>
                </a:solidFill>
                <a:latin typeface="Gill Sans MT" pitchFamily="34" charset="0"/>
                <a:cs typeface="Arial" pitchFamily="34" charset="0"/>
              </a:rPr>
              <a:t>race start initiation</a:t>
            </a: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lang="en-CA" altLang="en-US" sz="2300" spc="600" dirty="0">
              <a:solidFill>
                <a:srgbClr val="FFFFFF"/>
              </a:solidFill>
              <a:latin typeface="Gill Sans MT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3171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Text Box 91"/>
          <p:cNvSpPr txBox="1">
            <a:spLocks noChangeArrowheads="1"/>
          </p:cNvSpPr>
          <p:nvPr/>
        </p:nvSpPr>
        <p:spPr bwMode="auto">
          <a:xfrm>
            <a:off x="2699792" y="6237312"/>
            <a:ext cx="6063456" cy="219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0C0C0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383838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383838"/>
                  </a:outerShdw>
                </a:effectLst>
              </a14:hiddenEffects>
            </a:ext>
          </a:extLst>
        </p:spPr>
        <p:txBody>
          <a:bodyPr vert="horz" wrap="square" lIns="32653" tIns="32653" rIns="32653" bIns="32653" numCol="1" anchor="t" anchorCtr="0" compatLnSpc="1">
            <a:prstTxWarp prst="textNoShape">
              <a:avLst/>
            </a:prstTxWarp>
          </a:bodyPr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800" dirty="0">
                <a:solidFill>
                  <a:srgbClr val="FFFFFF"/>
                </a:solidFill>
                <a:latin typeface="Gill Sans MT" pitchFamily="34" charset="0"/>
                <a:cs typeface="Arial" pitchFamily="34" charset="0"/>
              </a:rPr>
              <a:t>University of Waterloo—</a:t>
            </a:r>
            <a:r>
              <a:rPr lang="en-US" altLang="en-US" sz="800" dirty="0" err="1">
                <a:solidFill>
                  <a:srgbClr val="FFFFFF"/>
                </a:solidFill>
                <a:latin typeface="Gill Sans MT" pitchFamily="34" charset="0"/>
                <a:cs typeface="Arial" pitchFamily="34" charset="0"/>
              </a:rPr>
              <a:t>Hyperloop</a:t>
            </a:r>
            <a:r>
              <a:rPr lang="en-US" altLang="en-US" sz="800" dirty="0">
                <a:solidFill>
                  <a:srgbClr val="FFFFFF"/>
                </a:solidFill>
                <a:latin typeface="Gill Sans MT" pitchFamily="34" charset="0"/>
                <a:cs typeface="Arial" pitchFamily="34" charset="0"/>
              </a:rPr>
              <a:t> Final Design Package  |  </a:t>
            </a:r>
            <a:fld id="{27534BE9-A416-4346-B4FD-8FA6C094B8FB}" type="slidenum">
              <a:rPr lang="en-US" altLang="en-US" sz="800">
                <a:solidFill>
                  <a:srgbClr val="FFFFFF"/>
                </a:solidFill>
                <a:latin typeface="Gill Sans MT" pitchFamily="34" charset="0"/>
                <a:cs typeface="Arial" pitchFamily="34" charset="0"/>
              </a:rPr>
              <a:pPr algn="r" fontAlgn="base">
                <a:spcBef>
                  <a:spcPct val="0"/>
                </a:spcBef>
                <a:spcAft>
                  <a:spcPct val="0"/>
                </a:spcAft>
              </a:pPr>
              <a:t>28</a:t>
            </a:fld>
            <a:endParaRPr lang="en-US" altLang="en-US" sz="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55" name="Rectangle 92"/>
          <p:cNvSpPr>
            <a:spLocks noChangeArrowheads="1"/>
          </p:cNvSpPr>
          <p:nvPr/>
        </p:nvSpPr>
        <p:spPr bwMode="auto">
          <a:xfrm>
            <a:off x="107504" y="116632"/>
            <a:ext cx="8928991" cy="6624735"/>
          </a:xfrm>
          <a:prstGeom prst="rect">
            <a:avLst/>
          </a:prstGeom>
          <a:noFill/>
          <a:ln w="304800" algn="ctr">
            <a:solidFill>
              <a:srgbClr val="FFFF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0C0C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383838"/>
                  </a:outerShdw>
                </a:effectLst>
              </a14:hiddenEffects>
            </a:ext>
          </a:extLst>
        </p:spPr>
        <p:txBody>
          <a:bodyPr vert="horz" wrap="square" lIns="32653" tIns="32653" rIns="32653" bIns="32653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1056" name="Rectangle 93"/>
          <p:cNvSpPr>
            <a:spLocks noChangeArrowheads="1"/>
          </p:cNvSpPr>
          <p:nvPr/>
        </p:nvSpPr>
        <p:spPr bwMode="auto">
          <a:xfrm>
            <a:off x="323529" y="332656"/>
            <a:ext cx="8496944" cy="6192688"/>
          </a:xfrm>
          <a:prstGeom prst="rect">
            <a:avLst/>
          </a:prstGeom>
          <a:noFill/>
          <a:ln w="6350" algn="ctr">
            <a:solidFill>
              <a:srgbClr val="FFFF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0C0C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383838"/>
                  </a:outerShdw>
                </a:effectLst>
              </a14:hiddenEffects>
            </a:ext>
          </a:extLst>
        </p:spPr>
        <p:txBody>
          <a:bodyPr vert="horz" wrap="square" lIns="32653" tIns="32653" rIns="32653" bIns="32653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cxnSp>
        <p:nvCxnSpPr>
          <p:cNvPr id="1119" name="AutoShape 95"/>
          <p:cNvCxnSpPr>
            <a:cxnSpLocks noChangeShapeType="1"/>
          </p:cNvCxnSpPr>
          <p:nvPr/>
        </p:nvCxnSpPr>
        <p:spPr bwMode="auto">
          <a:xfrm>
            <a:off x="323529" y="1165201"/>
            <a:ext cx="8496944" cy="0"/>
          </a:xfrm>
          <a:prstGeom prst="straightConnector1">
            <a:avLst/>
          </a:prstGeom>
          <a:noFill/>
          <a:ln w="6350" algn="ctr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383838"/>
                  </a:outerShdw>
                </a:effectLst>
              </a14:hiddenEffects>
            </a:ext>
          </a:extLst>
        </p:spPr>
      </p:cxnSp>
      <p:cxnSp>
        <p:nvCxnSpPr>
          <p:cNvPr id="112" name="AutoShape 95"/>
          <p:cNvCxnSpPr>
            <a:cxnSpLocks noChangeShapeType="1"/>
          </p:cNvCxnSpPr>
          <p:nvPr/>
        </p:nvCxnSpPr>
        <p:spPr bwMode="auto">
          <a:xfrm>
            <a:off x="323529" y="6177876"/>
            <a:ext cx="8496944" cy="0"/>
          </a:xfrm>
          <a:prstGeom prst="straightConnector1">
            <a:avLst/>
          </a:prstGeom>
          <a:noFill/>
          <a:ln w="6350" algn="ctr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383838"/>
                  </a:outerShdw>
                </a:effectLst>
              </a14:hiddenEffects>
            </a:ext>
          </a:extLst>
        </p:spPr>
      </p:cxnSp>
      <p:sp>
        <p:nvSpPr>
          <p:cNvPr id="119" name="Text Box 84"/>
          <p:cNvSpPr txBox="1">
            <a:spLocks noChangeArrowheads="1"/>
          </p:cNvSpPr>
          <p:nvPr/>
        </p:nvSpPr>
        <p:spPr bwMode="auto">
          <a:xfrm>
            <a:off x="467544" y="484957"/>
            <a:ext cx="8208912" cy="567779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39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C0C0C0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383838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2653" tIns="32653" rIns="32653" bIns="32653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300" spc="600" dirty="0" smtClean="0">
                <a:solidFill>
                  <a:srgbClr val="FFFFFF"/>
                </a:solidFill>
                <a:latin typeface="Gill Sans MT" pitchFamily="34" charset="0"/>
                <a:cs typeface="Arial" pitchFamily="34" charset="0"/>
              </a:rPr>
              <a:t>EMBEDDED SYSTEM/COMMUNICATION</a:t>
            </a:r>
            <a:endParaRPr lang="en-US" altLang="en-US" spc="6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Text Box 84"/>
          <p:cNvSpPr txBox="1">
            <a:spLocks noChangeArrowheads="1"/>
          </p:cNvSpPr>
          <p:nvPr/>
        </p:nvSpPr>
        <p:spPr bwMode="auto">
          <a:xfrm>
            <a:off x="467543" y="1550504"/>
            <a:ext cx="5544617" cy="4110744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39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C0C0C0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383838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2653" tIns="32653" rIns="32653" bIns="32653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CA" altLang="en-US" sz="2300" spc="600" dirty="0">
                <a:solidFill>
                  <a:srgbClr val="FFFFFF"/>
                </a:solidFill>
                <a:latin typeface="Gill Sans MT" pitchFamily="34" charset="0"/>
                <a:cs typeface="Arial" pitchFamily="34" charset="0"/>
              </a:rPr>
              <a:t>Primary and Secondary Controller </a:t>
            </a:r>
            <a:r>
              <a:rPr lang="en-CA" altLang="en-US" sz="2300" spc="600" dirty="0" smtClean="0">
                <a:solidFill>
                  <a:srgbClr val="FFFFFF"/>
                </a:solidFill>
                <a:latin typeface="Gill Sans MT" pitchFamily="34" charset="0"/>
                <a:cs typeface="Arial" pitchFamily="34" charset="0"/>
              </a:rPr>
              <a:t>Board</a:t>
            </a: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en-CA" altLang="en-US" sz="2300" spc="600" dirty="0" smtClean="0">
                <a:solidFill>
                  <a:srgbClr val="FFFFFF"/>
                </a:solidFill>
                <a:latin typeface="Gill Sans MT" pitchFamily="34" charset="0"/>
                <a:cs typeface="Arial" pitchFamily="34" charset="0"/>
              </a:rPr>
              <a:t>Arcturus uC5328</a:t>
            </a: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en-CA" altLang="en-US" sz="2300" spc="600" dirty="0" err="1" smtClean="0">
                <a:solidFill>
                  <a:srgbClr val="FFFFFF"/>
                </a:solidFill>
                <a:latin typeface="Gill Sans MT" pitchFamily="34" charset="0"/>
                <a:cs typeface="Arial" pitchFamily="34" charset="0"/>
              </a:rPr>
              <a:t>uCLinux</a:t>
            </a:r>
            <a:r>
              <a:rPr lang="en-CA" altLang="en-US" sz="2300" spc="600" dirty="0" smtClean="0">
                <a:solidFill>
                  <a:srgbClr val="FFFFFF"/>
                </a:solidFill>
                <a:latin typeface="Gill Sans MT" pitchFamily="34" charset="0"/>
                <a:cs typeface="Arial" pitchFamily="34" charset="0"/>
              </a:rPr>
              <a:t> OS</a:t>
            </a: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en-CA" altLang="en-US" sz="2300" spc="600" dirty="0" smtClean="0">
                <a:solidFill>
                  <a:srgbClr val="FFFFFF"/>
                </a:solidFill>
                <a:latin typeface="Gill Sans MT" pitchFamily="34" charset="0"/>
                <a:cs typeface="Arial" pitchFamily="34" charset="0"/>
              </a:rPr>
              <a:t>Large </a:t>
            </a:r>
            <a:r>
              <a:rPr lang="en-CA" altLang="en-US" sz="2300" spc="600" dirty="0">
                <a:solidFill>
                  <a:srgbClr val="FFFFFF"/>
                </a:solidFill>
                <a:latin typeface="Gill Sans MT" pitchFamily="34" charset="0"/>
                <a:cs typeface="Arial" pitchFamily="34" charset="0"/>
              </a:rPr>
              <a:t>support community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CA" altLang="en-US" sz="2300" spc="600" dirty="0">
              <a:solidFill>
                <a:srgbClr val="FFFFFF"/>
              </a:solidFill>
              <a:latin typeface="Gill Sans MT" pitchFamily="34" charset="0"/>
              <a:cs typeface="Arial" pitchFamily="34" charset="0"/>
            </a:endParaRP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lang="en-US" altLang="en-US" sz="2300" spc="600" dirty="0" smtClean="0">
              <a:solidFill>
                <a:srgbClr val="FFFFFF"/>
              </a:solidFill>
              <a:latin typeface="Gill Sans MT" pitchFamily="34" charset="0"/>
              <a:cs typeface="Arial" pitchFamily="34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CA" altLang="en-US" sz="2300" spc="600" dirty="0">
                <a:solidFill>
                  <a:srgbClr val="FFFFFF"/>
                </a:solidFill>
                <a:latin typeface="Gill Sans MT" pitchFamily="34" charset="0"/>
                <a:cs typeface="Arial" pitchFamily="34" charset="0"/>
              </a:rPr>
              <a:t>Self </a:t>
            </a:r>
            <a:r>
              <a:rPr lang="en-CA" altLang="en-US" sz="2300" spc="600" dirty="0" smtClean="0">
                <a:solidFill>
                  <a:srgbClr val="FFFFFF"/>
                </a:solidFill>
                <a:latin typeface="Gill Sans MT" pitchFamily="34" charset="0"/>
                <a:cs typeface="Arial" pitchFamily="34" charset="0"/>
              </a:rPr>
              <a:t>Monitoring</a:t>
            </a: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en-CA" altLang="en-US" sz="2300" spc="600" dirty="0" smtClean="0">
                <a:solidFill>
                  <a:srgbClr val="FFFFFF"/>
                </a:solidFill>
                <a:latin typeface="Gill Sans MT" pitchFamily="34" charset="0"/>
                <a:cs typeface="Arial" pitchFamily="34" charset="0"/>
              </a:rPr>
              <a:t>Each </a:t>
            </a:r>
            <a:r>
              <a:rPr lang="en-CA" altLang="en-US" sz="2300" spc="600" dirty="0">
                <a:solidFill>
                  <a:srgbClr val="FFFFFF"/>
                </a:solidFill>
                <a:latin typeface="Gill Sans MT" pitchFamily="34" charset="0"/>
                <a:cs typeface="Arial" pitchFamily="34" charset="0"/>
              </a:rPr>
              <a:t>board monitors the </a:t>
            </a:r>
            <a:r>
              <a:rPr lang="en-CA" altLang="en-US" sz="2300" spc="600" dirty="0" smtClean="0">
                <a:solidFill>
                  <a:srgbClr val="FFFFFF"/>
                </a:solidFill>
                <a:latin typeface="Gill Sans MT" pitchFamily="34" charset="0"/>
                <a:cs typeface="Arial" pitchFamily="34" charset="0"/>
              </a:rPr>
              <a:t>other</a:t>
            </a: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en-CA" altLang="en-US" sz="2300" spc="600" dirty="0" smtClean="0">
                <a:solidFill>
                  <a:srgbClr val="FFFFFF"/>
                </a:solidFill>
                <a:latin typeface="Gill Sans MT" pitchFamily="34" charset="0"/>
                <a:cs typeface="Arial" pitchFamily="34" charset="0"/>
              </a:rPr>
              <a:t>Primary </a:t>
            </a:r>
            <a:r>
              <a:rPr lang="en-CA" altLang="en-US" sz="2300" spc="600" dirty="0">
                <a:solidFill>
                  <a:srgbClr val="FFFFFF"/>
                </a:solidFill>
                <a:latin typeface="Gill Sans MT" pitchFamily="34" charset="0"/>
                <a:cs typeface="Arial" pitchFamily="34" charset="0"/>
              </a:rPr>
              <a:t>down → Secondary controlled stop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CA" altLang="en-US" sz="2300" spc="600" dirty="0">
              <a:solidFill>
                <a:srgbClr val="FFFFFF"/>
              </a:solidFill>
              <a:latin typeface="Gill Sans MT" pitchFamily="34" charset="0"/>
              <a:cs typeface="Arial" pitchFamily="34" charset="0"/>
            </a:endParaRP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lang="en-CA" altLang="en-US" sz="2300" spc="600" dirty="0">
              <a:solidFill>
                <a:srgbClr val="FFFFFF"/>
              </a:solidFill>
              <a:latin typeface="Gill Sans MT" pitchFamily="34" charset="0"/>
              <a:cs typeface="Arial" pitchFamily="34" charset="0"/>
            </a:endParaRPr>
          </a:p>
        </p:txBody>
      </p:sp>
      <p:pic>
        <p:nvPicPr>
          <p:cNvPr id="20482" name="Picture 2" descr="https://lh5.googleusercontent.com/GBD3OiTLmaPBOPg8z0JYQ_V2Q7eac4XJTU8PJY4dC1ue7UhKeJYbaRh1Z-kxFtICgwdgvBQT0ZWBRu82340YEIjGkrxj_1rmjjzfUHLFPEftzR_gampcGHjLJlIYxBnEKTWm64UpJQ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5929" y="2276872"/>
            <a:ext cx="2670527" cy="1724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6012160" y="3954185"/>
            <a:ext cx="280831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CA" altLang="en-US" spc="600" dirty="0">
                <a:solidFill>
                  <a:srgbClr val="FFFFFF"/>
                </a:solidFill>
                <a:latin typeface="Gill Sans MT" pitchFamily="34" charset="0"/>
                <a:cs typeface="Arial" pitchFamily="34" charset="0"/>
              </a:rPr>
              <a:t>Arcturus uC5328</a:t>
            </a:r>
          </a:p>
        </p:txBody>
      </p:sp>
    </p:spTree>
    <p:extLst>
      <p:ext uri="{BB962C8B-B14F-4D97-AF65-F5344CB8AC3E}">
        <p14:creationId xmlns:p14="http://schemas.microsoft.com/office/powerpoint/2010/main" val="529414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Text Box 91"/>
          <p:cNvSpPr txBox="1">
            <a:spLocks noChangeArrowheads="1"/>
          </p:cNvSpPr>
          <p:nvPr/>
        </p:nvSpPr>
        <p:spPr bwMode="auto">
          <a:xfrm>
            <a:off x="2699792" y="6237312"/>
            <a:ext cx="6063456" cy="219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0C0C0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383838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383838"/>
                  </a:outerShdw>
                </a:effectLst>
              </a14:hiddenEffects>
            </a:ext>
          </a:extLst>
        </p:spPr>
        <p:txBody>
          <a:bodyPr vert="horz" wrap="square" lIns="32653" tIns="32653" rIns="32653" bIns="32653" numCol="1" anchor="t" anchorCtr="0" compatLnSpc="1">
            <a:prstTxWarp prst="textNoShape">
              <a:avLst/>
            </a:prstTxWarp>
          </a:bodyPr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800" dirty="0">
                <a:solidFill>
                  <a:srgbClr val="FFFFFF"/>
                </a:solidFill>
                <a:latin typeface="Gill Sans MT" pitchFamily="34" charset="0"/>
                <a:cs typeface="Arial" pitchFamily="34" charset="0"/>
              </a:rPr>
              <a:t>University of Waterloo—</a:t>
            </a:r>
            <a:r>
              <a:rPr lang="en-US" altLang="en-US" sz="800" dirty="0" err="1">
                <a:solidFill>
                  <a:srgbClr val="FFFFFF"/>
                </a:solidFill>
                <a:latin typeface="Gill Sans MT" pitchFamily="34" charset="0"/>
                <a:cs typeface="Arial" pitchFamily="34" charset="0"/>
              </a:rPr>
              <a:t>Hyperloop</a:t>
            </a:r>
            <a:r>
              <a:rPr lang="en-US" altLang="en-US" sz="800" dirty="0">
                <a:solidFill>
                  <a:srgbClr val="FFFFFF"/>
                </a:solidFill>
                <a:latin typeface="Gill Sans MT" pitchFamily="34" charset="0"/>
                <a:cs typeface="Arial" pitchFamily="34" charset="0"/>
              </a:rPr>
              <a:t> Final Design Package  |  </a:t>
            </a:r>
            <a:fld id="{27534BE9-A416-4346-B4FD-8FA6C094B8FB}" type="slidenum">
              <a:rPr lang="en-US" altLang="en-US" sz="800">
                <a:solidFill>
                  <a:srgbClr val="FFFFFF"/>
                </a:solidFill>
                <a:latin typeface="Gill Sans MT" pitchFamily="34" charset="0"/>
                <a:cs typeface="Arial" pitchFamily="34" charset="0"/>
              </a:rPr>
              <a:pPr algn="r" fontAlgn="base">
                <a:spcBef>
                  <a:spcPct val="0"/>
                </a:spcBef>
                <a:spcAft>
                  <a:spcPct val="0"/>
                </a:spcAft>
              </a:pPr>
              <a:t>29</a:t>
            </a:fld>
            <a:endParaRPr lang="en-US" altLang="en-US" sz="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55" name="Rectangle 92"/>
          <p:cNvSpPr>
            <a:spLocks noChangeArrowheads="1"/>
          </p:cNvSpPr>
          <p:nvPr/>
        </p:nvSpPr>
        <p:spPr bwMode="auto">
          <a:xfrm>
            <a:off x="107504" y="116632"/>
            <a:ext cx="8928991" cy="6624735"/>
          </a:xfrm>
          <a:prstGeom prst="rect">
            <a:avLst/>
          </a:prstGeom>
          <a:noFill/>
          <a:ln w="304800" algn="ctr">
            <a:solidFill>
              <a:srgbClr val="FFFF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0C0C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383838"/>
                  </a:outerShdw>
                </a:effectLst>
              </a14:hiddenEffects>
            </a:ext>
          </a:extLst>
        </p:spPr>
        <p:txBody>
          <a:bodyPr vert="horz" wrap="square" lIns="32653" tIns="32653" rIns="32653" bIns="32653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1056" name="Rectangle 93"/>
          <p:cNvSpPr>
            <a:spLocks noChangeArrowheads="1"/>
          </p:cNvSpPr>
          <p:nvPr/>
        </p:nvSpPr>
        <p:spPr bwMode="auto">
          <a:xfrm>
            <a:off x="323529" y="332656"/>
            <a:ext cx="8496944" cy="6192688"/>
          </a:xfrm>
          <a:prstGeom prst="rect">
            <a:avLst/>
          </a:prstGeom>
          <a:noFill/>
          <a:ln w="6350" algn="ctr">
            <a:solidFill>
              <a:srgbClr val="FFFF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0C0C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383838"/>
                  </a:outerShdw>
                </a:effectLst>
              </a14:hiddenEffects>
            </a:ext>
          </a:extLst>
        </p:spPr>
        <p:txBody>
          <a:bodyPr vert="horz" wrap="square" lIns="32653" tIns="32653" rIns="32653" bIns="32653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cxnSp>
        <p:nvCxnSpPr>
          <p:cNvPr id="1119" name="AutoShape 95"/>
          <p:cNvCxnSpPr>
            <a:cxnSpLocks noChangeShapeType="1"/>
          </p:cNvCxnSpPr>
          <p:nvPr/>
        </p:nvCxnSpPr>
        <p:spPr bwMode="auto">
          <a:xfrm>
            <a:off x="323529" y="1165201"/>
            <a:ext cx="8496944" cy="0"/>
          </a:xfrm>
          <a:prstGeom prst="straightConnector1">
            <a:avLst/>
          </a:prstGeom>
          <a:noFill/>
          <a:ln w="6350" algn="ctr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383838"/>
                  </a:outerShdw>
                </a:effectLst>
              </a14:hiddenEffects>
            </a:ext>
          </a:extLst>
        </p:spPr>
      </p:cxnSp>
      <p:cxnSp>
        <p:nvCxnSpPr>
          <p:cNvPr id="112" name="AutoShape 95"/>
          <p:cNvCxnSpPr>
            <a:cxnSpLocks noChangeShapeType="1"/>
          </p:cNvCxnSpPr>
          <p:nvPr/>
        </p:nvCxnSpPr>
        <p:spPr bwMode="auto">
          <a:xfrm>
            <a:off x="323529" y="6177876"/>
            <a:ext cx="8496944" cy="0"/>
          </a:xfrm>
          <a:prstGeom prst="straightConnector1">
            <a:avLst/>
          </a:prstGeom>
          <a:noFill/>
          <a:ln w="6350" algn="ctr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383838"/>
                  </a:outerShdw>
                </a:effectLst>
              </a14:hiddenEffects>
            </a:ext>
          </a:extLst>
        </p:spPr>
      </p:cxnSp>
      <p:sp>
        <p:nvSpPr>
          <p:cNvPr id="119" name="Text Box 84"/>
          <p:cNvSpPr txBox="1">
            <a:spLocks noChangeArrowheads="1"/>
          </p:cNvSpPr>
          <p:nvPr/>
        </p:nvSpPr>
        <p:spPr bwMode="auto">
          <a:xfrm>
            <a:off x="467544" y="484957"/>
            <a:ext cx="8208912" cy="567779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39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C0C0C0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383838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2653" tIns="32653" rIns="32653" bIns="32653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300" spc="600" dirty="0" smtClean="0">
                <a:solidFill>
                  <a:srgbClr val="FFFFFF"/>
                </a:solidFill>
                <a:latin typeface="Gill Sans MT" pitchFamily="34" charset="0"/>
                <a:cs typeface="Arial" pitchFamily="34" charset="0"/>
              </a:rPr>
              <a:t>SENSORS</a:t>
            </a:r>
            <a:endParaRPr lang="en-US" altLang="en-US" spc="6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22530" name="Picture 2" descr="Screen Shot 2016-01-26 at 01.41.23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2636912"/>
            <a:ext cx="5435397" cy="3454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Box 84"/>
          <p:cNvSpPr txBox="1">
            <a:spLocks noChangeArrowheads="1"/>
          </p:cNvSpPr>
          <p:nvPr/>
        </p:nvSpPr>
        <p:spPr bwMode="auto">
          <a:xfrm>
            <a:off x="467543" y="1340768"/>
            <a:ext cx="5544617" cy="202251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39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C0C0C0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383838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2653" tIns="32653" rIns="32653" bIns="32653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CA" altLang="en-US" sz="2300" spc="600" dirty="0" smtClean="0">
                <a:solidFill>
                  <a:srgbClr val="FFFFFF"/>
                </a:solidFill>
                <a:latin typeface="Gill Sans MT" pitchFamily="34" charset="0"/>
                <a:cs typeface="Arial" pitchFamily="34" charset="0"/>
              </a:rPr>
              <a:t>Sensor Considerations</a:t>
            </a: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en-CA" altLang="en-US" sz="1800" spc="600" dirty="0">
                <a:solidFill>
                  <a:srgbClr val="FFFFFF"/>
                </a:solidFill>
                <a:latin typeface="Gill Sans MT" pitchFamily="34" charset="0"/>
                <a:cs typeface="Arial" pitchFamily="34" charset="0"/>
              </a:rPr>
              <a:t>Operating temperature range</a:t>
            </a: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en-CA" altLang="en-US" sz="1800" spc="600" dirty="0">
                <a:solidFill>
                  <a:srgbClr val="FFFFFF"/>
                </a:solidFill>
                <a:latin typeface="Gill Sans MT" pitchFamily="34" charset="0"/>
                <a:cs typeface="Arial" pitchFamily="34" charset="0"/>
              </a:rPr>
              <a:t>Noise from physical vibrations</a:t>
            </a: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en-CA" altLang="en-US" sz="1800" spc="600" dirty="0">
                <a:solidFill>
                  <a:srgbClr val="FFFFFF"/>
                </a:solidFill>
                <a:latin typeface="Gill Sans MT" pitchFamily="34" charset="0"/>
                <a:cs typeface="Arial" pitchFamily="34" charset="0"/>
              </a:rPr>
              <a:t>Sensor response </a:t>
            </a:r>
            <a:r>
              <a:rPr lang="en-CA" altLang="en-US" sz="1800" spc="600" dirty="0" smtClean="0">
                <a:solidFill>
                  <a:srgbClr val="FFFFFF"/>
                </a:solidFill>
                <a:latin typeface="Gill Sans MT" pitchFamily="34" charset="0"/>
                <a:cs typeface="Arial" pitchFamily="34" charset="0"/>
              </a:rPr>
              <a:t>time</a:t>
            </a:r>
            <a:endParaRPr lang="en-CA" altLang="en-US" sz="1800" spc="600" dirty="0">
              <a:solidFill>
                <a:srgbClr val="FFFFFF"/>
              </a:solidFill>
              <a:latin typeface="Gill Sans MT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8107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Text Box 91"/>
          <p:cNvSpPr txBox="1">
            <a:spLocks noChangeArrowheads="1"/>
          </p:cNvSpPr>
          <p:nvPr/>
        </p:nvSpPr>
        <p:spPr bwMode="auto">
          <a:xfrm>
            <a:off x="2699792" y="6237312"/>
            <a:ext cx="6063456" cy="219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0C0C0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383838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383838"/>
                  </a:outerShdw>
                </a:effectLst>
              </a14:hiddenEffects>
            </a:ext>
          </a:extLst>
        </p:spPr>
        <p:txBody>
          <a:bodyPr vert="horz" wrap="square" lIns="32653" tIns="32653" rIns="32653" bIns="32653" numCol="1" anchor="t" anchorCtr="0" compatLnSpc="1">
            <a:prstTxWarp prst="textNoShape">
              <a:avLst/>
            </a:prstTxWarp>
          </a:bodyPr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800" dirty="0">
                <a:solidFill>
                  <a:srgbClr val="FFFFFF"/>
                </a:solidFill>
                <a:latin typeface="Gill Sans MT" pitchFamily="34" charset="0"/>
                <a:cs typeface="Arial" pitchFamily="34" charset="0"/>
              </a:rPr>
              <a:t>University of Waterloo—</a:t>
            </a:r>
            <a:r>
              <a:rPr lang="en-US" altLang="en-US" sz="800" dirty="0" err="1">
                <a:solidFill>
                  <a:srgbClr val="FFFFFF"/>
                </a:solidFill>
                <a:latin typeface="Gill Sans MT" pitchFamily="34" charset="0"/>
                <a:cs typeface="Arial" pitchFamily="34" charset="0"/>
              </a:rPr>
              <a:t>Hyperloop</a:t>
            </a:r>
            <a:r>
              <a:rPr lang="en-US" altLang="en-US" sz="800" dirty="0">
                <a:solidFill>
                  <a:srgbClr val="FFFFFF"/>
                </a:solidFill>
                <a:latin typeface="Gill Sans MT" pitchFamily="34" charset="0"/>
                <a:cs typeface="Arial" pitchFamily="34" charset="0"/>
              </a:rPr>
              <a:t> Final Design Package  |  </a:t>
            </a:r>
            <a:fld id="{27534BE9-A416-4346-B4FD-8FA6C094B8FB}" type="slidenum">
              <a:rPr lang="en-US" altLang="en-US" sz="800">
                <a:solidFill>
                  <a:srgbClr val="FFFFFF"/>
                </a:solidFill>
                <a:latin typeface="Gill Sans MT" pitchFamily="34" charset="0"/>
                <a:cs typeface="Arial" pitchFamily="34" charset="0"/>
              </a:rPr>
              <a:pPr algn="r" fontAlgn="base">
                <a:spcBef>
                  <a:spcPct val="0"/>
                </a:spcBef>
                <a:spcAft>
                  <a:spcPct val="0"/>
                </a:spcAft>
              </a:pPr>
              <a:t>3</a:t>
            </a:fld>
            <a:endParaRPr lang="en-US" altLang="en-US" sz="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55" name="Rectangle 92"/>
          <p:cNvSpPr>
            <a:spLocks noChangeArrowheads="1"/>
          </p:cNvSpPr>
          <p:nvPr/>
        </p:nvSpPr>
        <p:spPr bwMode="auto">
          <a:xfrm>
            <a:off x="107504" y="116632"/>
            <a:ext cx="8928991" cy="6624735"/>
          </a:xfrm>
          <a:prstGeom prst="rect">
            <a:avLst/>
          </a:prstGeom>
          <a:noFill/>
          <a:ln w="304800" algn="ctr">
            <a:solidFill>
              <a:srgbClr val="FFFF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0C0C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383838"/>
                  </a:outerShdw>
                </a:effectLst>
              </a14:hiddenEffects>
            </a:ext>
          </a:extLst>
        </p:spPr>
        <p:txBody>
          <a:bodyPr vert="horz" wrap="square" lIns="32653" tIns="32653" rIns="32653" bIns="32653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1056" name="Rectangle 93"/>
          <p:cNvSpPr>
            <a:spLocks noChangeArrowheads="1"/>
          </p:cNvSpPr>
          <p:nvPr/>
        </p:nvSpPr>
        <p:spPr bwMode="auto">
          <a:xfrm>
            <a:off x="323529" y="332656"/>
            <a:ext cx="8496944" cy="6192688"/>
          </a:xfrm>
          <a:prstGeom prst="rect">
            <a:avLst/>
          </a:prstGeom>
          <a:noFill/>
          <a:ln w="6350" algn="ctr">
            <a:solidFill>
              <a:srgbClr val="FFFF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0C0C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383838"/>
                  </a:outerShdw>
                </a:effectLst>
              </a14:hiddenEffects>
            </a:ext>
          </a:extLst>
        </p:spPr>
        <p:txBody>
          <a:bodyPr vert="horz" wrap="square" lIns="32653" tIns="32653" rIns="32653" bIns="32653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cxnSp>
        <p:nvCxnSpPr>
          <p:cNvPr id="1119" name="AutoShape 95"/>
          <p:cNvCxnSpPr>
            <a:cxnSpLocks noChangeShapeType="1"/>
          </p:cNvCxnSpPr>
          <p:nvPr/>
        </p:nvCxnSpPr>
        <p:spPr bwMode="auto">
          <a:xfrm>
            <a:off x="323529" y="1165201"/>
            <a:ext cx="8496944" cy="0"/>
          </a:xfrm>
          <a:prstGeom prst="straightConnector1">
            <a:avLst/>
          </a:prstGeom>
          <a:noFill/>
          <a:ln w="6350" algn="ctr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383838"/>
                  </a:outerShdw>
                </a:effectLst>
              </a14:hiddenEffects>
            </a:ext>
          </a:extLst>
        </p:spPr>
      </p:cxnSp>
      <p:cxnSp>
        <p:nvCxnSpPr>
          <p:cNvPr id="112" name="AutoShape 95"/>
          <p:cNvCxnSpPr>
            <a:cxnSpLocks noChangeShapeType="1"/>
          </p:cNvCxnSpPr>
          <p:nvPr/>
        </p:nvCxnSpPr>
        <p:spPr bwMode="auto">
          <a:xfrm>
            <a:off x="323529" y="6177876"/>
            <a:ext cx="8496944" cy="0"/>
          </a:xfrm>
          <a:prstGeom prst="straightConnector1">
            <a:avLst/>
          </a:prstGeom>
          <a:noFill/>
          <a:ln w="6350" algn="ctr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383838"/>
                  </a:outerShdw>
                </a:effectLst>
              </a14:hiddenEffects>
            </a:ext>
          </a:extLst>
        </p:spPr>
      </p:cxnSp>
      <p:sp>
        <p:nvSpPr>
          <p:cNvPr id="119" name="Text Box 84"/>
          <p:cNvSpPr txBox="1">
            <a:spLocks noChangeArrowheads="1"/>
          </p:cNvSpPr>
          <p:nvPr/>
        </p:nvSpPr>
        <p:spPr bwMode="auto">
          <a:xfrm>
            <a:off x="467544" y="484957"/>
            <a:ext cx="8208912" cy="567779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39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C0C0C0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383838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2653" tIns="32653" rIns="32653" bIns="32653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300" spc="600" dirty="0" smtClean="0">
                <a:solidFill>
                  <a:srgbClr val="FFFFFF"/>
                </a:solidFill>
                <a:latin typeface="Gill Sans MT" pitchFamily="34" charset="0"/>
                <a:cs typeface="Arial" pitchFamily="34" charset="0"/>
              </a:rPr>
              <a:t>TEAM INTRODUCTION</a:t>
            </a:r>
            <a:endParaRPr lang="en-US" altLang="en-US" spc="600" dirty="0"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3572328446"/>
              </p:ext>
            </p:extLst>
          </p:nvPr>
        </p:nvGraphicFramePr>
        <p:xfrm>
          <a:off x="323529" y="1503147"/>
          <a:ext cx="7056783" cy="43272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1651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Text Box 91"/>
          <p:cNvSpPr txBox="1">
            <a:spLocks noChangeArrowheads="1"/>
          </p:cNvSpPr>
          <p:nvPr/>
        </p:nvSpPr>
        <p:spPr bwMode="auto">
          <a:xfrm>
            <a:off x="2699792" y="6237312"/>
            <a:ext cx="6063456" cy="219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0C0C0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383838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383838"/>
                  </a:outerShdw>
                </a:effectLst>
              </a14:hiddenEffects>
            </a:ext>
          </a:extLst>
        </p:spPr>
        <p:txBody>
          <a:bodyPr vert="horz" wrap="square" lIns="32653" tIns="32653" rIns="32653" bIns="32653" numCol="1" anchor="t" anchorCtr="0" compatLnSpc="1">
            <a:prstTxWarp prst="textNoShape">
              <a:avLst/>
            </a:prstTxWarp>
          </a:bodyPr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800" dirty="0">
                <a:solidFill>
                  <a:srgbClr val="FFFFFF"/>
                </a:solidFill>
                <a:latin typeface="Gill Sans MT" pitchFamily="34" charset="0"/>
                <a:cs typeface="Arial" pitchFamily="34" charset="0"/>
              </a:rPr>
              <a:t>University of Waterloo—</a:t>
            </a:r>
            <a:r>
              <a:rPr lang="en-US" altLang="en-US" sz="800" dirty="0" err="1">
                <a:solidFill>
                  <a:srgbClr val="FFFFFF"/>
                </a:solidFill>
                <a:latin typeface="Gill Sans MT" pitchFamily="34" charset="0"/>
                <a:cs typeface="Arial" pitchFamily="34" charset="0"/>
              </a:rPr>
              <a:t>Hyperloop</a:t>
            </a:r>
            <a:r>
              <a:rPr lang="en-US" altLang="en-US" sz="800" dirty="0">
                <a:solidFill>
                  <a:srgbClr val="FFFFFF"/>
                </a:solidFill>
                <a:latin typeface="Gill Sans MT" pitchFamily="34" charset="0"/>
                <a:cs typeface="Arial" pitchFamily="34" charset="0"/>
              </a:rPr>
              <a:t> Final Design Package  |  </a:t>
            </a:r>
            <a:fld id="{27534BE9-A416-4346-B4FD-8FA6C094B8FB}" type="slidenum">
              <a:rPr lang="en-US" altLang="en-US" sz="800">
                <a:solidFill>
                  <a:srgbClr val="FFFFFF"/>
                </a:solidFill>
                <a:latin typeface="Gill Sans MT" pitchFamily="34" charset="0"/>
                <a:cs typeface="Arial" pitchFamily="34" charset="0"/>
              </a:rPr>
              <a:pPr algn="r" fontAlgn="base">
                <a:spcBef>
                  <a:spcPct val="0"/>
                </a:spcBef>
                <a:spcAft>
                  <a:spcPct val="0"/>
                </a:spcAft>
              </a:pPr>
              <a:t>30</a:t>
            </a:fld>
            <a:endParaRPr lang="en-US" altLang="en-US" sz="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55" name="Rectangle 92"/>
          <p:cNvSpPr>
            <a:spLocks noChangeArrowheads="1"/>
          </p:cNvSpPr>
          <p:nvPr/>
        </p:nvSpPr>
        <p:spPr bwMode="auto">
          <a:xfrm>
            <a:off x="107504" y="116632"/>
            <a:ext cx="8928991" cy="6624735"/>
          </a:xfrm>
          <a:prstGeom prst="rect">
            <a:avLst/>
          </a:prstGeom>
          <a:noFill/>
          <a:ln w="304800" algn="ctr">
            <a:solidFill>
              <a:srgbClr val="FFFF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0C0C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383838"/>
                  </a:outerShdw>
                </a:effectLst>
              </a14:hiddenEffects>
            </a:ext>
          </a:extLst>
        </p:spPr>
        <p:txBody>
          <a:bodyPr vert="horz" wrap="square" lIns="32653" tIns="32653" rIns="32653" bIns="32653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1056" name="Rectangle 93"/>
          <p:cNvSpPr>
            <a:spLocks noChangeArrowheads="1"/>
          </p:cNvSpPr>
          <p:nvPr/>
        </p:nvSpPr>
        <p:spPr bwMode="auto">
          <a:xfrm>
            <a:off x="323529" y="332656"/>
            <a:ext cx="8496944" cy="6192688"/>
          </a:xfrm>
          <a:prstGeom prst="rect">
            <a:avLst/>
          </a:prstGeom>
          <a:noFill/>
          <a:ln w="6350" algn="ctr">
            <a:solidFill>
              <a:srgbClr val="FFFF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0C0C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383838"/>
                  </a:outerShdw>
                </a:effectLst>
              </a14:hiddenEffects>
            </a:ext>
          </a:extLst>
        </p:spPr>
        <p:txBody>
          <a:bodyPr vert="horz" wrap="square" lIns="32653" tIns="32653" rIns="32653" bIns="32653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cxnSp>
        <p:nvCxnSpPr>
          <p:cNvPr id="1119" name="AutoShape 95"/>
          <p:cNvCxnSpPr>
            <a:cxnSpLocks noChangeShapeType="1"/>
          </p:cNvCxnSpPr>
          <p:nvPr/>
        </p:nvCxnSpPr>
        <p:spPr bwMode="auto">
          <a:xfrm>
            <a:off x="323529" y="1165201"/>
            <a:ext cx="8496944" cy="0"/>
          </a:xfrm>
          <a:prstGeom prst="straightConnector1">
            <a:avLst/>
          </a:prstGeom>
          <a:noFill/>
          <a:ln w="6350" algn="ctr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383838"/>
                  </a:outerShdw>
                </a:effectLst>
              </a14:hiddenEffects>
            </a:ext>
          </a:extLst>
        </p:spPr>
      </p:cxnSp>
      <p:cxnSp>
        <p:nvCxnSpPr>
          <p:cNvPr id="112" name="AutoShape 95"/>
          <p:cNvCxnSpPr>
            <a:cxnSpLocks noChangeShapeType="1"/>
          </p:cNvCxnSpPr>
          <p:nvPr/>
        </p:nvCxnSpPr>
        <p:spPr bwMode="auto">
          <a:xfrm>
            <a:off x="323529" y="6177876"/>
            <a:ext cx="8496944" cy="0"/>
          </a:xfrm>
          <a:prstGeom prst="straightConnector1">
            <a:avLst/>
          </a:prstGeom>
          <a:noFill/>
          <a:ln w="6350" algn="ctr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383838"/>
                  </a:outerShdw>
                </a:effectLst>
              </a14:hiddenEffects>
            </a:ext>
          </a:extLst>
        </p:spPr>
      </p:cxnSp>
      <p:sp>
        <p:nvSpPr>
          <p:cNvPr id="119" name="Text Box 84"/>
          <p:cNvSpPr txBox="1">
            <a:spLocks noChangeArrowheads="1"/>
          </p:cNvSpPr>
          <p:nvPr/>
        </p:nvSpPr>
        <p:spPr bwMode="auto">
          <a:xfrm>
            <a:off x="467544" y="484957"/>
            <a:ext cx="8208912" cy="567779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39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C0C0C0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383838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2653" tIns="32653" rIns="32653" bIns="32653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300" spc="600" dirty="0" smtClean="0">
                <a:solidFill>
                  <a:srgbClr val="FFFFFF"/>
                </a:solidFill>
                <a:latin typeface="Gill Sans MT" pitchFamily="34" charset="0"/>
                <a:cs typeface="Arial" pitchFamily="34" charset="0"/>
              </a:rPr>
              <a:t>SAFETY</a:t>
            </a:r>
            <a:endParaRPr lang="en-US" altLang="en-US" spc="6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Text Box 84"/>
          <p:cNvSpPr txBox="1">
            <a:spLocks noChangeArrowheads="1"/>
          </p:cNvSpPr>
          <p:nvPr/>
        </p:nvSpPr>
        <p:spPr bwMode="auto">
          <a:xfrm>
            <a:off x="611559" y="1904259"/>
            <a:ext cx="8208913" cy="3756989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39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C0C0C0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383838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2653" tIns="32653" rIns="32653" bIns="32653" numCol="1" anchor="t" anchorCtr="0" compatLnSpc="1">
            <a:prstTxWarp prst="textNoShape">
              <a:avLst/>
            </a:prstTxWarp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en-US" altLang="en-US" sz="2300" spc="600" dirty="0" smtClean="0">
                <a:solidFill>
                  <a:srgbClr val="FFFFFF"/>
                </a:solidFill>
                <a:latin typeface="Gill Sans MT" pitchFamily="34" charset="0"/>
                <a:cs typeface="Arial" pitchFamily="34" charset="0"/>
              </a:rPr>
              <a:t>Usman</a:t>
            </a: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lang="en-US" altLang="en-US" sz="2300" spc="600" dirty="0" smtClean="0">
              <a:solidFill>
                <a:srgbClr val="FFFFFF"/>
              </a:solidFill>
              <a:latin typeface="Gill Sans MT" pitchFamily="34" charset="0"/>
              <a:cs typeface="Arial" pitchFamily="34" charset="0"/>
            </a:endParaRP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en-US" altLang="en-US" sz="2300" spc="600" dirty="0" smtClean="0">
                <a:solidFill>
                  <a:srgbClr val="FFFFFF"/>
                </a:solidFill>
                <a:latin typeface="Gill Sans MT" pitchFamily="34" charset="0"/>
                <a:cs typeface="Arial" pitchFamily="34" charset="0"/>
              </a:rPr>
              <a:t>Thermal Isolation</a:t>
            </a: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lang="en-US" altLang="en-US" sz="2300" spc="600" dirty="0" smtClean="0">
              <a:solidFill>
                <a:srgbClr val="FFFFFF"/>
              </a:solidFill>
              <a:latin typeface="Gill Sans MT" pitchFamily="34" charset="0"/>
              <a:cs typeface="Arial" pitchFamily="34" charset="0"/>
            </a:endParaRP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en-US" altLang="en-US" sz="2300" spc="600" dirty="0" smtClean="0">
                <a:solidFill>
                  <a:srgbClr val="FFFFFF"/>
                </a:solidFill>
                <a:latin typeface="Gill Sans MT" pitchFamily="34" charset="0"/>
                <a:cs typeface="Arial" pitchFamily="34" charset="0"/>
              </a:rPr>
              <a:t>Vibration Dampening</a:t>
            </a: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lang="en-US" altLang="en-US" sz="2300" spc="600" dirty="0" smtClean="0">
              <a:solidFill>
                <a:srgbClr val="FFFFFF"/>
              </a:solidFill>
              <a:latin typeface="Gill Sans MT" pitchFamily="34" charset="0"/>
              <a:cs typeface="Arial" pitchFamily="34" charset="0"/>
            </a:endParaRP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en-US" altLang="en-US" sz="2300" spc="600" dirty="0" smtClean="0">
                <a:solidFill>
                  <a:srgbClr val="FFFFFF"/>
                </a:solidFill>
                <a:latin typeface="Gill Sans MT" pitchFamily="34" charset="0"/>
                <a:cs typeface="Arial" pitchFamily="34" charset="0"/>
              </a:rPr>
              <a:t>Vacuum Protection</a:t>
            </a:r>
            <a:endParaRPr lang="en-CA" altLang="en-US" sz="2300" spc="600" dirty="0">
              <a:solidFill>
                <a:srgbClr val="FFFFFF"/>
              </a:solidFill>
              <a:latin typeface="Gill Sans MT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9019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Text Box 91"/>
          <p:cNvSpPr txBox="1">
            <a:spLocks noChangeArrowheads="1"/>
          </p:cNvSpPr>
          <p:nvPr/>
        </p:nvSpPr>
        <p:spPr bwMode="auto">
          <a:xfrm>
            <a:off x="2699792" y="6237312"/>
            <a:ext cx="6063456" cy="219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0C0C0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383838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383838"/>
                  </a:outerShdw>
                </a:effectLst>
              </a14:hiddenEffects>
            </a:ext>
          </a:extLst>
        </p:spPr>
        <p:txBody>
          <a:bodyPr vert="horz" wrap="square" lIns="32653" tIns="32653" rIns="32653" bIns="32653" numCol="1" anchor="t" anchorCtr="0" compatLnSpc="1">
            <a:prstTxWarp prst="textNoShape">
              <a:avLst/>
            </a:prstTxWarp>
          </a:bodyPr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800" dirty="0">
                <a:solidFill>
                  <a:srgbClr val="FFFFFF"/>
                </a:solidFill>
                <a:latin typeface="Gill Sans MT" pitchFamily="34" charset="0"/>
                <a:cs typeface="Arial" pitchFamily="34" charset="0"/>
              </a:rPr>
              <a:t>University of Waterloo—</a:t>
            </a:r>
            <a:r>
              <a:rPr lang="en-US" altLang="en-US" sz="800" dirty="0" err="1">
                <a:solidFill>
                  <a:srgbClr val="FFFFFF"/>
                </a:solidFill>
                <a:latin typeface="Gill Sans MT" pitchFamily="34" charset="0"/>
                <a:cs typeface="Arial" pitchFamily="34" charset="0"/>
              </a:rPr>
              <a:t>Hyperloop</a:t>
            </a:r>
            <a:r>
              <a:rPr lang="en-US" altLang="en-US" sz="800" dirty="0">
                <a:solidFill>
                  <a:srgbClr val="FFFFFF"/>
                </a:solidFill>
                <a:latin typeface="Gill Sans MT" pitchFamily="34" charset="0"/>
                <a:cs typeface="Arial" pitchFamily="34" charset="0"/>
              </a:rPr>
              <a:t> Final Design Package  |  </a:t>
            </a:r>
            <a:fld id="{27534BE9-A416-4346-B4FD-8FA6C094B8FB}" type="slidenum">
              <a:rPr lang="en-US" altLang="en-US" sz="800">
                <a:solidFill>
                  <a:srgbClr val="FFFFFF"/>
                </a:solidFill>
                <a:latin typeface="Gill Sans MT" pitchFamily="34" charset="0"/>
                <a:cs typeface="Arial" pitchFamily="34" charset="0"/>
              </a:rPr>
              <a:pPr algn="r" fontAlgn="base">
                <a:spcBef>
                  <a:spcPct val="0"/>
                </a:spcBef>
                <a:spcAft>
                  <a:spcPct val="0"/>
                </a:spcAft>
              </a:pPr>
              <a:t>31</a:t>
            </a:fld>
            <a:endParaRPr lang="en-US" altLang="en-US" sz="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55" name="Rectangle 92"/>
          <p:cNvSpPr>
            <a:spLocks noChangeArrowheads="1"/>
          </p:cNvSpPr>
          <p:nvPr/>
        </p:nvSpPr>
        <p:spPr bwMode="auto">
          <a:xfrm>
            <a:off x="107504" y="116632"/>
            <a:ext cx="8928991" cy="6624735"/>
          </a:xfrm>
          <a:prstGeom prst="rect">
            <a:avLst/>
          </a:prstGeom>
          <a:noFill/>
          <a:ln w="304800" algn="ctr">
            <a:solidFill>
              <a:srgbClr val="FFFF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0C0C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383838"/>
                  </a:outerShdw>
                </a:effectLst>
              </a14:hiddenEffects>
            </a:ext>
          </a:extLst>
        </p:spPr>
        <p:txBody>
          <a:bodyPr vert="horz" wrap="square" lIns="32653" tIns="32653" rIns="32653" bIns="32653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1056" name="Rectangle 93"/>
          <p:cNvSpPr>
            <a:spLocks noChangeArrowheads="1"/>
          </p:cNvSpPr>
          <p:nvPr/>
        </p:nvSpPr>
        <p:spPr bwMode="auto">
          <a:xfrm>
            <a:off x="323529" y="332656"/>
            <a:ext cx="8496944" cy="6192688"/>
          </a:xfrm>
          <a:prstGeom prst="rect">
            <a:avLst/>
          </a:prstGeom>
          <a:noFill/>
          <a:ln w="6350" algn="ctr">
            <a:solidFill>
              <a:srgbClr val="FFFF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0C0C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383838"/>
                  </a:outerShdw>
                </a:effectLst>
              </a14:hiddenEffects>
            </a:ext>
          </a:extLst>
        </p:spPr>
        <p:txBody>
          <a:bodyPr vert="horz" wrap="square" lIns="32653" tIns="32653" rIns="32653" bIns="32653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cxnSp>
        <p:nvCxnSpPr>
          <p:cNvPr id="1119" name="AutoShape 95"/>
          <p:cNvCxnSpPr>
            <a:cxnSpLocks noChangeShapeType="1"/>
          </p:cNvCxnSpPr>
          <p:nvPr/>
        </p:nvCxnSpPr>
        <p:spPr bwMode="auto">
          <a:xfrm>
            <a:off x="323529" y="1165201"/>
            <a:ext cx="8496944" cy="0"/>
          </a:xfrm>
          <a:prstGeom prst="straightConnector1">
            <a:avLst/>
          </a:prstGeom>
          <a:noFill/>
          <a:ln w="6350" algn="ctr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383838"/>
                  </a:outerShdw>
                </a:effectLst>
              </a14:hiddenEffects>
            </a:ext>
          </a:extLst>
        </p:spPr>
      </p:cxnSp>
      <p:cxnSp>
        <p:nvCxnSpPr>
          <p:cNvPr id="112" name="AutoShape 95"/>
          <p:cNvCxnSpPr>
            <a:cxnSpLocks noChangeShapeType="1"/>
          </p:cNvCxnSpPr>
          <p:nvPr/>
        </p:nvCxnSpPr>
        <p:spPr bwMode="auto">
          <a:xfrm>
            <a:off x="323529" y="6177876"/>
            <a:ext cx="8496944" cy="0"/>
          </a:xfrm>
          <a:prstGeom prst="straightConnector1">
            <a:avLst/>
          </a:prstGeom>
          <a:noFill/>
          <a:ln w="6350" algn="ctr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383838"/>
                  </a:outerShdw>
                </a:effectLst>
              </a14:hiddenEffects>
            </a:ext>
          </a:extLst>
        </p:spPr>
      </p:cxnSp>
      <p:sp>
        <p:nvSpPr>
          <p:cNvPr id="119" name="Text Box 84"/>
          <p:cNvSpPr txBox="1">
            <a:spLocks noChangeArrowheads="1"/>
          </p:cNvSpPr>
          <p:nvPr/>
        </p:nvSpPr>
        <p:spPr bwMode="auto">
          <a:xfrm>
            <a:off x="467544" y="484957"/>
            <a:ext cx="8208912" cy="567779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39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C0C0C0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383838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2653" tIns="32653" rIns="32653" bIns="32653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300" spc="600" dirty="0" smtClean="0">
                <a:solidFill>
                  <a:srgbClr val="FFFFFF"/>
                </a:solidFill>
                <a:latin typeface="Gill Sans MT" pitchFamily="34" charset="0"/>
                <a:cs typeface="Arial" pitchFamily="34" charset="0"/>
              </a:rPr>
              <a:t>FMEA</a:t>
            </a:r>
            <a:endParaRPr lang="en-US" altLang="en-US" spc="600" dirty="0"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3166554"/>
              </p:ext>
            </p:extLst>
          </p:nvPr>
        </p:nvGraphicFramePr>
        <p:xfrm>
          <a:off x="332708" y="1165201"/>
          <a:ext cx="8487766" cy="50031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2538"/>
                <a:gridCol w="1267428"/>
                <a:gridCol w="1900142"/>
                <a:gridCol w="1117731"/>
                <a:gridCol w="796383"/>
                <a:gridCol w="981006"/>
                <a:gridCol w="1212538"/>
              </a:tblGrid>
              <a:tr h="656108">
                <a:tc>
                  <a:txBody>
                    <a:bodyPr/>
                    <a:lstStyle/>
                    <a:p>
                      <a:r>
                        <a:rPr lang="en-CA" sz="1400" dirty="0" smtClean="0">
                          <a:solidFill>
                            <a:schemeClr val="bg1"/>
                          </a:solidFill>
                        </a:rPr>
                        <a:t>Part</a:t>
                      </a:r>
                      <a:endParaRPr lang="en-CA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A" sz="1400" dirty="0" smtClean="0">
                          <a:solidFill>
                            <a:schemeClr val="bg1"/>
                          </a:solidFill>
                        </a:rPr>
                        <a:t>Failure Mode</a:t>
                      </a:r>
                      <a:endParaRPr lang="en-CA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A" sz="1400" dirty="0" smtClean="0">
                          <a:solidFill>
                            <a:schemeClr val="bg1"/>
                          </a:solidFill>
                        </a:rPr>
                        <a:t>Potential Cause</a:t>
                      </a:r>
                      <a:endParaRPr lang="en-CA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A" sz="1400" dirty="0" smtClean="0">
                          <a:solidFill>
                            <a:schemeClr val="bg1"/>
                          </a:solidFill>
                        </a:rPr>
                        <a:t>Probability</a:t>
                      </a:r>
                      <a:r>
                        <a:rPr lang="en-CA" sz="1400" baseline="0" dirty="0" smtClean="0">
                          <a:solidFill>
                            <a:schemeClr val="bg1"/>
                          </a:solidFill>
                        </a:rPr>
                        <a:t> (Estimate)</a:t>
                      </a:r>
                      <a:endParaRPr lang="en-CA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A" sz="1400" dirty="0" smtClean="0">
                          <a:solidFill>
                            <a:schemeClr val="bg1"/>
                          </a:solidFill>
                        </a:rPr>
                        <a:t>Severity</a:t>
                      </a:r>
                      <a:endParaRPr lang="en-CA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A" sz="1400" dirty="0" smtClean="0">
                          <a:solidFill>
                            <a:schemeClr val="bg1"/>
                          </a:solidFill>
                        </a:rPr>
                        <a:t>Detection</a:t>
                      </a:r>
                      <a:endParaRPr lang="en-CA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A" sz="1400" dirty="0" smtClean="0">
                          <a:solidFill>
                            <a:schemeClr val="bg1"/>
                          </a:solidFill>
                        </a:rPr>
                        <a:t>Risk Level</a:t>
                      </a:r>
                      <a:endParaRPr lang="en-CA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  <a:tr h="706446">
                <a:tc>
                  <a:txBody>
                    <a:bodyPr/>
                    <a:lstStyle/>
                    <a:p>
                      <a:r>
                        <a:rPr lang="en-CA" sz="1400" dirty="0" smtClean="0">
                          <a:solidFill>
                            <a:schemeClr val="bg1"/>
                          </a:solidFill>
                        </a:rPr>
                        <a:t>Frame</a:t>
                      </a:r>
                      <a:endParaRPr lang="en-CA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A" sz="1400" dirty="0" smtClean="0">
                          <a:solidFill>
                            <a:schemeClr val="bg1"/>
                          </a:solidFill>
                        </a:rPr>
                        <a:t>Catastrophic</a:t>
                      </a:r>
                      <a:r>
                        <a:rPr lang="en-CA" sz="1400" baseline="0" dirty="0" smtClean="0">
                          <a:solidFill>
                            <a:schemeClr val="bg1"/>
                          </a:solidFill>
                        </a:rPr>
                        <a:t> Failure</a:t>
                      </a:r>
                      <a:endParaRPr lang="en-CA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A" sz="1400" dirty="0" smtClean="0">
                          <a:solidFill>
                            <a:schemeClr val="bg1"/>
                          </a:solidFill>
                        </a:rPr>
                        <a:t>Excessive pusher</a:t>
                      </a:r>
                      <a:r>
                        <a:rPr lang="en-CA" sz="1400" baseline="0" dirty="0" smtClean="0">
                          <a:solidFill>
                            <a:schemeClr val="bg1"/>
                          </a:solidFill>
                        </a:rPr>
                        <a:t> load or severe impact</a:t>
                      </a:r>
                      <a:endParaRPr lang="en-CA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A" sz="1400" dirty="0" smtClean="0">
                          <a:solidFill>
                            <a:schemeClr val="bg1"/>
                          </a:solidFill>
                        </a:rPr>
                        <a:t>C</a:t>
                      </a:r>
                      <a:endParaRPr lang="en-CA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A" sz="1400" dirty="0" smtClean="0">
                          <a:solidFill>
                            <a:schemeClr val="bg1"/>
                          </a:solidFill>
                        </a:rPr>
                        <a:t>V</a:t>
                      </a:r>
                      <a:endParaRPr lang="en-CA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A" sz="1400" dirty="0" smtClean="0">
                          <a:solidFill>
                            <a:schemeClr val="bg1"/>
                          </a:solidFill>
                        </a:rPr>
                        <a:t>5</a:t>
                      </a:r>
                      <a:endParaRPr lang="en-CA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A" sz="1400" dirty="0" smtClean="0">
                          <a:solidFill>
                            <a:schemeClr val="bg1"/>
                          </a:solidFill>
                        </a:rPr>
                        <a:t>High</a:t>
                      </a:r>
                      <a:endParaRPr lang="en-CA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  <a:tr h="1333412">
                <a:tc>
                  <a:txBody>
                    <a:bodyPr/>
                    <a:lstStyle/>
                    <a:p>
                      <a:r>
                        <a:rPr lang="en-CA" sz="1400" dirty="0" smtClean="0">
                          <a:solidFill>
                            <a:schemeClr val="bg1"/>
                          </a:solidFill>
                        </a:rPr>
                        <a:t>Brake Pads</a:t>
                      </a:r>
                      <a:endParaRPr lang="en-CA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A" sz="1400" dirty="0" smtClean="0">
                          <a:solidFill>
                            <a:schemeClr val="bg1"/>
                          </a:solidFill>
                        </a:rPr>
                        <a:t>Loss of braking</a:t>
                      </a:r>
                      <a:r>
                        <a:rPr lang="en-CA" sz="1400" baseline="0" dirty="0" smtClean="0">
                          <a:solidFill>
                            <a:schemeClr val="bg1"/>
                          </a:solidFill>
                        </a:rPr>
                        <a:t> ability</a:t>
                      </a:r>
                      <a:endParaRPr lang="en-CA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A" sz="1400" baseline="0" dirty="0" smtClean="0">
                          <a:solidFill>
                            <a:schemeClr val="bg1"/>
                          </a:solidFill>
                        </a:rPr>
                        <a:t>Cooling system malfunction resulting in brake pad degradation</a:t>
                      </a:r>
                      <a:endParaRPr lang="en-CA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A" sz="1400" dirty="0" smtClean="0">
                          <a:solidFill>
                            <a:schemeClr val="bg1"/>
                          </a:solidFill>
                        </a:rPr>
                        <a:t>A</a:t>
                      </a:r>
                      <a:endParaRPr lang="en-CA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A" sz="1400" dirty="0" smtClean="0">
                          <a:solidFill>
                            <a:schemeClr val="bg1"/>
                          </a:solidFill>
                        </a:rPr>
                        <a:t>V</a:t>
                      </a:r>
                      <a:endParaRPr lang="en-CA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A" sz="1400" dirty="0" smtClean="0">
                          <a:solidFill>
                            <a:schemeClr val="bg1"/>
                          </a:solidFill>
                        </a:rPr>
                        <a:t>5</a:t>
                      </a:r>
                      <a:endParaRPr lang="en-CA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A" sz="1400" dirty="0" smtClean="0">
                          <a:solidFill>
                            <a:schemeClr val="bg1"/>
                          </a:solidFill>
                        </a:rPr>
                        <a:t>High</a:t>
                      </a:r>
                      <a:endParaRPr lang="en-CA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  <a:tr h="432594">
                <a:tc>
                  <a:txBody>
                    <a:bodyPr/>
                    <a:lstStyle/>
                    <a:p>
                      <a:r>
                        <a:rPr lang="en-CA" sz="1400" dirty="0" smtClean="0">
                          <a:solidFill>
                            <a:schemeClr val="bg1"/>
                          </a:solidFill>
                        </a:rPr>
                        <a:t>Batteries</a:t>
                      </a:r>
                      <a:endParaRPr lang="en-CA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A" sz="1400" dirty="0" smtClean="0">
                          <a:solidFill>
                            <a:schemeClr val="bg1"/>
                          </a:solidFill>
                        </a:rPr>
                        <a:t>Explosion/fire</a:t>
                      </a:r>
                      <a:endParaRPr lang="en-CA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A" sz="1400" dirty="0" smtClean="0">
                          <a:solidFill>
                            <a:schemeClr val="bg1"/>
                          </a:solidFill>
                        </a:rPr>
                        <a:t>Overcharging</a:t>
                      </a:r>
                      <a:endParaRPr lang="en-CA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A" sz="1400" dirty="0" smtClean="0">
                          <a:solidFill>
                            <a:schemeClr val="bg1"/>
                          </a:solidFill>
                        </a:rPr>
                        <a:t>C</a:t>
                      </a:r>
                      <a:endParaRPr lang="en-CA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A" sz="1400" dirty="0" smtClean="0">
                          <a:solidFill>
                            <a:schemeClr val="bg1"/>
                          </a:solidFill>
                        </a:rPr>
                        <a:t>V</a:t>
                      </a:r>
                      <a:endParaRPr lang="en-CA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A" sz="1400" dirty="0" smtClean="0">
                          <a:solidFill>
                            <a:schemeClr val="bg1"/>
                          </a:solidFill>
                        </a:rPr>
                        <a:t>5</a:t>
                      </a:r>
                      <a:endParaRPr lang="en-CA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A" sz="1400" dirty="0" smtClean="0">
                          <a:solidFill>
                            <a:schemeClr val="bg1"/>
                          </a:solidFill>
                        </a:rPr>
                        <a:t>High</a:t>
                      </a:r>
                      <a:endParaRPr lang="en-CA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  <a:tr h="937297">
                <a:tc>
                  <a:txBody>
                    <a:bodyPr/>
                    <a:lstStyle/>
                    <a:p>
                      <a:r>
                        <a:rPr lang="en-CA" sz="1400" dirty="0" smtClean="0">
                          <a:solidFill>
                            <a:schemeClr val="bg1"/>
                          </a:solidFill>
                        </a:rPr>
                        <a:t>Air Casters</a:t>
                      </a:r>
                      <a:endParaRPr lang="en-CA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A" sz="1400" dirty="0" smtClean="0">
                          <a:solidFill>
                            <a:schemeClr val="bg1"/>
                          </a:solidFill>
                        </a:rPr>
                        <a:t>Friction underneath casters</a:t>
                      </a:r>
                      <a:endParaRPr lang="en-CA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A" sz="1400" dirty="0" smtClean="0">
                          <a:solidFill>
                            <a:schemeClr val="bg1"/>
                          </a:solidFill>
                        </a:rPr>
                        <a:t>Overloading air casters</a:t>
                      </a:r>
                      <a:endParaRPr lang="en-CA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A" sz="1400" dirty="0" smtClean="0">
                          <a:solidFill>
                            <a:schemeClr val="bg1"/>
                          </a:solidFill>
                        </a:rPr>
                        <a:t>B</a:t>
                      </a:r>
                      <a:endParaRPr lang="en-CA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A" sz="1400" dirty="0" smtClean="0">
                          <a:solidFill>
                            <a:schemeClr val="bg1"/>
                          </a:solidFill>
                        </a:rPr>
                        <a:t>I</a:t>
                      </a:r>
                      <a:endParaRPr lang="en-CA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A" sz="1400" dirty="0" smtClean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en-CA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A" sz="1400" dirty="0" smtClean="0">
                          <a:solidFill>
                            <a:schemeClr val="bg1"/>
                          </a:solidFill>
                        </a:rPr>
                        <a:t>Moderate</a:t>
                      </a:r>
                      <a:endParaRPr lang="en-CA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  <a:tr h="937297">
                <a:tc>
                  <a:txBody>
                    <a:bodyPr/>
                    <a:lstStyle/>
                    <a:p>
                      <a:r>
                        <a:rPr lang="en-CA" sz="1400" dirty="0" smtClean="0">
                          <a:solidFill>
                            <a:schemeClr val="bg1"/>
                          </a:solidFill>
                        </a:rPr>
                        <a:t>Brake Pad Mounting</a:t>
                      </a:r>
                      <a:endParaRPr lang="en-CA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A" sz="1400" dirty="0" smtClean="0">
                          <a:solidFill>
                            <a:schemeClr val="bg1"/>
                          </a:solidFill>
                        </a:rPr>
                        <a:t>Structural Failure</a:t>
                      </a:r>
                      <a:endParaRPr lang="en-CA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A" sz="1400" dirty="0" smtClean="0">
                          <a:solidFill>
                            <a:schemeClr val="bg1"/>
                          </a:solidFill>
                        </a:rPr>
                        <a:t>Excessive forces surpassing safety</a:t>
                      </a:r>
                      <a:r>
                        <a:rPr lang="en-CA" sz="1400" baseline="0" dirty="0" smtClean="0">
                          <a:solidFill>
                            <a:schemeClr val="bg1"/>
                          </a:solidFill>
                        </a:rPr>
                        <a:t> tolerances</a:t>
                      </a:r>
                      <a:endParaRPr lang="en-CA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A" sz="1400" dirty="0" smtClean="0">
                          <a:solidFill>
                            <a:schemeClr val="bg1"/>
                          </a:solidFill>
                        </a:rPr>
                        <a:t>A</a:t>
                      </a:r>
                      <a:endParaRPr lang="en-CA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A" sz="1400" dirty="0" smtClean="0">
                          <a:solidFill>
                            <a:schemeClr val="bg1"/>
                          </a:solidFill>
                        </a:rPr>
                        <a:t>V</a:t>
                      </a:r>
                      <a:endParaRPr lang="en-CA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A" sz="1400" dirty="0" smtClean="0">
                          <a:solidFill>
                            <a:schemeClr val="bg1"/>
                          </a:solidFill>
                        </a:rPr>
                        <a:t>5</a:t>
                      </a:r>
                      <a:endParaRPr lang="en-CA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A" sz="1400" dirty="0" smtClean="0">
                          <a:solidFill>
                            <a:schemeClr val="bg1"/>
                          </a:solidFill>
                        </a:rPr>
                        <a:t>Moderate</a:t>
                      </a:r>
                      <a:endParaRPr lang="en-CA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12993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Text Box 91"/>
          <p:cNvSpPr txBox="1">
            <a:spLocks noChangeArrowheads="1"/>
          </p:cNvSpPr>
          <p:nvPr/>
        </p:nvSpPr>
        <p:spPr bwMode="auto">
          <a:xfrm>
            <a:off x="2699792" y="6237312"/>
            <a:ext cx="6063456" cy="219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0C0C0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383838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383838"/>
                  </a:outerShdw>
                </a:effectLst>
              </a14:hiddenEffects>
            </a:ext>
          </a:extLst>
        </p:spPr>
        <p:txBody>
          <a:bodyPr vert="horz" wrap="square" lIns="32653" tIns="32653" rIns="32653" bIns="32653" numCol="1" anchor="t" anchorCtr="0" compatLnSpc="1">
            <a:prstTxWarp prst="textNoShape">
              <a:avLst/>
            </a:prstTxWarp>
          </a:bodyPr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800" dirty="0">
                <a:solidFill>
                  <a:srgbClr val="FFFFFF"/>
                </a:solidFill>
                <a:latin typeface="Gill Sans MT" pitchFamily="34" charset="0"/>
                <a:cs typeface="Arial" pitchFamily="34" charset="0"/>
              </a:rPr>
              <a:t>University of Waterloo—</a:t>
            </a:r>
            <a:r>
              <a:rPr lang="en-US" altLang="en-US" sz="800" dirty="0" err="1">
                <a:solidFill>
                  <a:srgbClr val="FFFFFF"/>
                </a:solidFill>
                <a:latin typeface="Gill Sans MT" pitchFamily="34" charset="0"/>
                <a:cs typeface="Arial" pitchFamily="34" charset="0"/>
              </a:rPr>
              <a:t>Hyperloop</a:t>
            </a:r>
            <a:r>
              <a:rPr lang="en-US" altLang="en-US" sz="800" dirty="0">
                <a:solidFill>
                  <a:srgbClr val="FFFFFF"/>
                </a:solidFill>
                <a:latin typeface="Gill Sans MT" pitchFamily="34" charset="0"/>
                <a:cs typeface="Arial" pitchFamily="34" charset="0"/>
              </a:rPr>
              <a:t> Final Design Package  |  </a:t>
            </a:r>
            <a:fld id="{27534BE9-A416-4346-B4FD-8FA6C094B8FB}" type="slidenum">
              <a:rPr lang="en-US" altLang="en-US" sz="800">
                <a:solidFill>
                  <a:srgbClr val="FFFFFF"/>
                </a:solidFill>
                <a:latin typeface="Gill Sans MT" pitchFamily="34" charset="0"/>
                <a:cs typeface="Arial" pitchFamily="34" charset="0"/>
              </a:rPr>
              <a:pPr algn="r" fontAlgn="base">
                <a:spcBef>
                  <a:spcPct val="0"/>
                </a:spcBef>
                <a:spcAft>
                  <a:spcPct val="0"/>
                </a:spcAft>
              </a:pPr>
              <a:t>32</a:t>
            </a:fld>
            <a:endParaRPr lang="en-US" altLang="en-US" sz="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55" name="Rectangle 92"/>
          <p:cNvSpPr>
            <a:spLocks noChangeArrowheads="1"/>
          </p:cNvSpPr>
          <p:nvPr/>
        </p:nvSpPr>
        <p:spPr bwMode="auto">
          <a:xfrm>
            <a:off x="107504" y="116632"/>
            <a:ext cx="8928991" cy="6624735"/>
          </a:xfrm>
          <a:prstGeom prst="rect">
            <a:avLst/>
          </a:prstGeom>
          <a:noFill/>
          <a:ln w="304800" algn="ctr">
            <a:solidFill>
              <a:srgbClr val="FFFF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0C0C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383838"/>
                  </a:outerShdw>
                </a:effectLst>
              </a14:hiddenEffects>
            </a:ext>
          </a:extLst>
        </p:spPr>
        <p:txBody>
          <a:bodyPr vert="horz" wrap="square" lIns="32653" tIns="32653" rIns="32653" bIns="32653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1056" name="Rectangle 93"/>
          <p:cNvSpPr>
            <a:spLocks noChangeArrowheads="1"/>
          </p:cNvSpPr>
          <p:nvPr/>
        </p:nvSpPr>
        <p:spPr bwMode="auto">
          <a:xfrm>
            <a:off x="323529" y="332656"/>
            <a:ext cx="8496944" cy="6192688"/>
          </a:xfrm>
          <a:prstGeom prst="rect">
            <a:avLst/>
          </a:prstGeom>
          <a:noFill/>
          <a:ln w="6350" algn="ctr">
            <a:solidFill>
              <a:srgbClr val="FFFF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0C0C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383838"/>
                  </a:outerShdw>
                </a:effectLst>
              </a14:hiddenEffects>
            </a:ext>
          </a:extLst>
        </p:spPr>
        <p:txBody>
          <a:bodyPr vert="horz" wrap="square" lIns="32653" tIns="32653" rIns="32653" bIns="32653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cxnSp>
        <p:nvCxnSpPr>
          <p:cNvPr id="1119" name="AutoShape 95"/>
          <p:cNvCxnSpPr>
            <a:cxnSpLocks noChangeShapeType="1"/>
          </p:cNvCxnSpPr>
          <p:nvPr/>
        </p:nvCxnSpPr>
        <p:spPr bwMode="auto">
          <a:xfrm>
            <a:off x="323529" y="1165201"/>
            <a:ext cx="8496944" cy="0"/>
          </a:xfrm>
          <a:prstGeom prst="straightConnector1">
            <a:avLst/>
          </a:prstGeom>
          <a:noFill/>
          <a:ln w="6350" algn="ctr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383838"/>
                  </a:outerShdw>
                </a:effectLst>
              </a14:hiddenEffects>
            </a:ext>
          </a:extLst>
        </p:spPr>
      </p:cxnSp>
      <p:cxnSp>
        <p:nvCxnSpPr>
          <p:cNvPr id="112" name="AutoShape 95"/>
          <p:cNvCxnSpPr>
            <a:cxnSpLocks noChangeShapeType="1"/>
          </p:cNvCxnSpPr>
          <p:nvPr/>
        </p:nvCxnSpPr>
        <p:spPr bwMode="auto">
          <a:xfrm>
            <a:off x="323529" y="6177876"/>
            <a:ext cx="8496944" cy="0"/>
          </a:xfrm>
          <a:prstGeom prst="straightConnector1">
            <a:avLst/>
          </a:prstGeom>
          <a:noFill/>
          <a:ln w="6350" algn="ctr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383838"/>
                  </a:outerShdw>
                </a:effectLst>
              </a14:hiddenEffects>
            </a:ext>
          </a:extLst>
        </p:spPr>
      </p:cxnSp>
      <p:sp>
        <p:nvSpPr>
          <p:cNvPr id="119" name="Text Box 84"/>
          <p:cNvSpPr txBox="1">
            <a:spLocks noChangeArrowheads="1"/>
          </p:cNvSpPr>
          <p:nvPr/>
        </p:nvSpPr>
        <p:spPr bwMode="auto">
          <a:xfrm>
            <a:off x="467544" y="484957"/>
            <a:ext cx="8208912" cy="567779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39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C0C0C0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383838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2653" tIns="32653" rIns="32653" bIns="32653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300" spc="600" dirty="0" smtClean="0">
                <a:solidFill>
                  <a:srgbClr val="FFFFFF"/>
                </a:solidFill>
                <a:latin typeface="Gill Sans MT" pitchFamily="34" charset="0"/>
                <a:cs typeface="Arial" pitchFamily="34" charset="0"/>
              </a:rPr>
              <a:t>SAFETY MECHANISM FOR POWER LOSS</a:t>
            </a:r>
            <a:endParaRPr lang="en-US" altLang="en-US" spc="6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Text Box 84"/>
          <p:cNvSpPr txBox="1">
            <a:spLocks noChangeArrowheads="1"/>
          </p:cNvSpPr>
          <p:nvPr/>
        </p:nvSpPr>
        <p:spPr bwMode="auto">
          <a:xfrm>
            <a:off x="611559" y="1904259"/>
            <a:ext cx="8208913" cy="3756989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39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C0C0C0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383838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2653" tIns="32653" rIns="32653" bIns="32653" numCol="1" anchor="t" anchorCtr="0" compatLnSpc="1">
            <a:prstTxWarp prst="textNoShape">
              <a:avLst/>
            </a:prstTxWarp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en-CA" altLang="en-US" sz="2300" spc="600" dirty="0">
                <a:solidFill>
                  <a:srgbClr val="FFFFFF"/>
                </a:solidFill>
                <a:latin typeface="Gill Sans MT" pitchFamily="34" charset="0"/>
                <a:cs typeface="Arial" pitchFamily="34" charset="0"/>
              </a:rPr>
              <a:t>Battery </a:t>
            </a:r>
            <a:r>
              <a:rPr lang="en-CA" altLang="en-US" sz="2300" spc="600" dirty="0" smtClean="0">
                <a:solidFill>
                  <a:srgbClr val="FFFFFF"/>
                </a:solidFill>
                <a:latin typeface="Gill Sans MT" pitchFamily="34" charset="0"/>
                <a:cs typeface="Arial" pitchFamily="34" charset="0"/>
              </a:rPr>
              <a:t>System</a:t>
            </a:r>
          </a:p>
          <a:p>
            <a:pPr marL="751064" lvl="1" indent="-342900" fontAlgn="base"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en-CA" altLang="en-US" sz="1800" spc="600" dirty="0" smtClean="0">
                <a:solidFill>
                  <a:srgbClr val="FFFFFF"/>
                </a:solidFill>
                <a:latin typeface="Gill Sans MT" pitchFamily="34" charset="0"/>
                <a:cs typeface="Arial" pitchFamily="34" charset="0"/>
              </a:rPr>
              <a:t>Backup </a:t>
            </a:r>
            <a:r>
              <a:rPr lang="en-CA" altLang="en-US" sz="1800" spc="600" dirty="0">
                <a:solidFill>
                  <a:srgbClr val="FFFFFF"/>
                </a:solidFill>
                <a:latin typeface="Gill Sans MT" pitchFamily="34" charset="0"/>
                <a:cs typeface="Arial" pitchFamily="34" charset="0"/>
              </a:rPr>
              <a:t>spare battery will take over system electronics immediately.</a:t>
            </a:r>
            <a:br>
              <a:rPr lang="en-CA" altLang="en-US" sz="1800" spc="600" dirty="0">
                <a:solidFill>
                  <a:srgbClr val="FFFFFF"/>
                </a:solidFill>
                <a:latin typeface="Gill Sans MT" pitchFamily="34" charset="0"/>
                <a:cs typeface="Arial" pitchFamily="34" charset="0"/>
              </a:rPr>
            </a:br>
            <a:endParaRPr lang="en-CA" altLang="en-US" sz="1800" spc="600" dirty="0">
              <a:solidFill>
                <a:srgbClr val="FFFFFF"/>
              </a:solidFill>
              <a:latin typeface="Gill Sans MT" pitchFamily="34" charset="0"/>
              <a:cs typeface="Arial" pitchFamily="34" charset="0"/>
            </a:endParaRP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en-CA" altLang="en-US" sz="2300" spc="600" dirty="0">
                <a:solidFill>
                  <a:srgbClr val="FFFFFF"/>
                </a:solidFill>
                <a:latin typeface="Gill Sans MT" pitchFamily="34" charset="0"/>
                <a:cs typeface="Arial" pitchFamily="34" charset="0"/>
              </a:rPr>
              <a:t>Levitation </a:t>
            </a:r>
            <a:r>
              <a:rPr lang="en-CA" altLang="en-US" sz="2300" spc="600" dirty="0" smtClean="0">
                <a:solidFill>
                  <a:srgbClr val="FFFFFF"/>
                </a:solidFill>
                <a:latin typeface="Gill Sans MT" pitchFamily="34" charset="0"/>
                <a:cs typeface="Arial" pitchFamily="34" charset="0"/>
              </a:rPr>
              <a:t>System</a:t>
            </a:r>
          </a:p>
          <a:p>
            <a:pPr marL="751064" lvl="1" indent="-342900" fontAlgn="base"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en-CA" altLang="en-US" sz="1800" spc="600" dirty="0" smtClean="0">
                <a:solidFill>
                  <a:srgbClr val="FFFFFF"/>
                </a:solidFill>
                <a:latin typeface="Gill Sans MT" pitchFamily="34" charset="0"/>
                <a:cs typeface="Arial" pitchFamily="34" charset="0"/>
              </a:rPr>
              <a:t>Main </a:t>
            </a:r>
            <a:r>
              <a:rPr lang="en-CA" altLang="en-US" sz="1800" spc="600" dirty="0">
                <a:solidFill>
                  <a:srgbClr val="FFFFFF"/>
                </a:solidFill>
                <a:latin typeface="Gill Sans MT" pitchFamily="34" charset="0"/>
                <a:cs typeface="Arial" pitchFamily="34" charset="0"/>
              </a:rPr>
              <a:t>air supply will shut-off. Air casters will deflate to allow the pod to rest on idler wheels and prevent air caster damage.</a:t>
            </a:r>
            <a:br>
              <a:rPr lang="en-CA" altLang="en-US" sz="1800" spc="600" dirty="0">
                <a:solidFill>
                  <a:srgbClr val="FFFFFF"/>
                </a:solidFill>
                <a:latin typeface="Gill Sans MT" pitchFamily="34" charset="0"/>
                <a:cs typeface="Arial" pitchFamily="34" charset="0"/>
              </a:rPr>
            </a:br>
            <a:endParaRPr lang="en-CA" altLang="en-US" sz="1800" spc="600" dirty="0">
              <a:solidFill>
                <a:srgbClr val="FFFFFF"/>
              </a:solidFill>
              <a:latin typeface="Gill Sans MT" pitchFamily="34" charset="0"/>
              <a:cs typeface="Arial" pitchFamily="34" charset="0"/>
            </a:endParaRP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en-CA" altLang="en-US" sz="2300" spc="600" dirty="0">
                <a:solidFill>
                  <a:srgbClr val="FFFFFF"/>
                </a:solidFill>
                <a:latin typeface="Gill Sans MT" pitchFamily="34" charset="0"/>
                <a:cs typeface="Arial" pitchFamily="34" charset="0"/>
              </a:rPr>
              <a:t>Braking System</a:t>
            </a:r>
          </a:p>
          <a:p>
            <a:pPr marL="751064" lvl="1" indent="-342900" fontAlgn="base"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en-CA" altLang="en-US" sz="1800" spc="600" dirty="0">
                <a:solidFill>
                  <a:srgbClr val="FFFFFF"/>
                </a:solidFill>
                <a:latin typeface="Gill Sans MT" pitchFamily="34" charset="0"/>
                <a:cs typeface="Arial" pitchFamily="34" charset="0"/>
              </a:rPr>
              <a:t>Vent valves will fail-open to actuate the brake system upon power loss or control signal loss</a:t>
            </a: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lang="en-CA" altLang="en-US" sz="2300" spc="600" dirty="0">
              <a:solidFill>
                <a:srgbClr val="FFFFFF"/>
              </a:solidFill>
              <a:latin typeface="Gill Sans MT" pitchFamily="34" charset="0"/>
              <a:cs typeface="Arial" pitchFamily="34" charset="0"/>
            </a:endParaRP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lang="en-CA" altLang="en-US" sz="2300" spc="600" dirty="0">
              <a:solidFill>
                <a:srgbClr val="FFFFFF"/>
              </a:solidFill>
              <a:latin typeface="Gill Sans MT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0162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Text Box 91"/>
          <p:cNvSpPr txBox="1">
            <a:spLocks noChangeArrowheads="1"/>
          </p:cNvSpPr>
          <p:nvPr/>
        </p:nvSpPr>
        <p:spPr bwMode="auto">
          <a:xfrm>
            <a:off x="2699792" y="6237312"/>
            <a:ext cx="6063456" cy="219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0C0C0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383838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383838"/>
                  </a:outerShdw>
                </a:effectLst>
              </a14:hiddenEffects>
            </a:ext>
          </a:extLst>
        </p:spPr>
        <p:txBody>
          <a:bodyPr vert="horz" wrap="square" lIns="32653" tIns="32653" rIns="32653" bIns="32653" numCol="1" anchor="t" anchorCtr="0" compatLnSpc="1">
            <a:prstTxWarp prst="textNoShape">
              <a:avLst/>
            </a:prstTxWarp>
          </a:bodyPr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800" dirty="0">
                <a:solidFill>
                  <a:srgbClr val="FFFFFF"/>
                </a:solidFill>
                <a:latin typeface="Gill Sans MT" pitchFamily="34" charset="0"/>
                <a:cs typeface="Arial" pitchFamily="34" charset="0"/>
              </a:rPr>
              <a:t>University of Waterloo—</a:t>
            </a:r>
            <a:r>
              <a:rPr lang="en-US" altLang="en-US" sz="800" dirty="0" err="1">
                <a:solidFill>
                  <a:srgbClr val="FFFFFF"/>
                </a:solidFill>
                <a:latin typeface="Gill Sans MT" pitchFamily="34" charset="0"/>
                <a:cs typeface="Arial" pitchFamily="34" charset="0"/>
              </a:rPr>
              <a:t>Hyperloop</a:t>
            </a:r>
            <a:r>
              <a:rPr lang="en-US" altLang="en-US" sz="800" dirty="0">
                <a:solidFill>
                  <a:srgbClr val="FFFFFF"/>
                </a:solidFill>
                <a:latin typeface="Gill Sans MT" pitchFamily="34" charset="0"/>
                <a:cs typeface="Arial" pitchFamily="34" charset="0"/>
              </a:rPr>
              <a:t> Final Design Package  |  </a:t>
            </a:r>
            <a:fld id="{27534BE9-A416-4346-B4FD-8FA6C094B8FB}" type="slidenum">
              <a:rPr lang="en-US" altLang="en-US" sz="800">
                <a:solidFill>
                  <a:srgbClr val="FFFFFF"/>
                </a:solidFill>
                <a:latin typeface="Gill Sans MT" pitchFamily="34" charset="0"/>
                <a:cs typeface="Arial" pitchFamily="34" charset="0"/>
              </a:rPr>
              <a:pPr algn="r" fontAlgn="base">
                <a:spcBef>
                  <a:spcPct val="0"/>
                </a:spcBef>
                <a:spcAft>
                  <a:spcPct val="0"/>
                </a:spcAft>
              </a:pPr>
              <a:t>33</a:t>
            </a:fld>
            <a:endParaRPr lang="en-US" altLang="en-US" sz="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55" name="Rectangle 92"/>
          <p:cNvSpPr>
            <a:spLocks noChangeArrowheads="1"/>
          </p:cNvSpPr>
          <p:nvPr/>
        </p:nvSpPr>
        <p:spPr bwMode="auto">
          <a:xfrm>
            <a:off x="107504" y="116632"/>
            <a:ext cx="8928991" cy="6624735"/>
          </a:xfrm>
          <a:prstGeom prst="rect">
            <a:avLst/>
          </a:prstGeom>
          <a:noFill/>
          <a:ln w="304800" algn="ctr">
            <a:solidFill>
              <a:srgbClr val="FFFF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0C0C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383838"/>
                  </a:outerShdw>
                </a:effectLst>
              </a14:hiddenEffects>
            </a:ext>
          </a:extLst>
        </p:spPr>
        <p:txBody>
          <a:bodyPr vert="horz" wrap="square" lIns="32653" tIns="32653" rIns="32653" bIns="32653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1056" name="Rectangle 93"/>
          <p:cNvSpPr>
            <a:spLocks noChangeArrowheads="1"/>
          </p:cNvSpPr>
          <p:nvPr/>
        </p:nvSpPr>
        <p:spPr bwMode="auto">
          <a:xfrm>
            <a:off x="323529" y="332656"/>
            <a:ext cx="8496944" cy="6192688"/>
          </a:xfrm>
          <a:prstGeom prst="rect">
            <a:avLst/>
          </a:prstGeom>
          <a:noFill/>
          <a:ln w="6350" algn="ctr">
            <a:solidFill>
              <a:srgbClr val="FFFF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0C0C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383838"/>
                  </a:outerShdw>
                </a:effectLst>
              </a14:hiddenEffects>
            </a:ext>
          </a:extLst>
        </p:spPr>
        <p:txBody>
          <a:bodyPr vert="horz" wrap="square" lIns="32653" tIns="32653" rIns="32653" bIns="32653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cxnSp>
        <p:nvCxnSpPr>
          <p:cNvPr id="1119" name="AutoShape 95"/>
          <p:cNvCxnSpPr>
            <a:cxnSpLocks noChangeShapeType="1"/>
          </p:cNvCxnSpPr>
          <p:nvPr/>
        </p:nvCxnSpPr>
        <p:spPr bwMode="auto">
          <a:xfrm>
            <a:off x="323529" y="1165201"/>
            <a:ext cx="8496944" cy="0"/>
          </a:xfrm>
          <a:prstGeom prst="straightConnector1">
            <a:avLst/>
          </a:prstGeom>
          <a:noFill/>
          <a:ln w="6350" algn="ctr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383838"/>
                  </a:outerShdw>
                </a:effectLst>
              </a14:hiddenEffects>
            </a:ext>
          </a:extLst>
        </p:spPr>
      </p:cxnSp>
      <p:cxnSp>
        <p:nvCxnSpPr>
          <p:cNvPr id="112" name="AutoShape 95"/>
          <p:cNvCxnSpPr>
            <a:cxnSpLocks noChangeShapeType="1"/>
          </p:cNvCxnSpPr>
          <p:nvPr/>
        </p:nvCxnSpPr>
        <p:spPr bwMode="auto">
          <a:xfrm>
            <a:off x="323529" y="6177876"/>
            <a:ext cx="8496944" cy="0"/>
          </a:xfrm>
          <a:prstGeom prst="straightConnector1">
            <a:avLst/>
          </a:prstGeom>
          <a:noFill/>
          <a:ln w="6350" algn="ctr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383838"/>
                  </a:outerShdw>
                </a:effectLst>
              </a14:hiddenEffects>
            </a:ext>
          </a:extLst>
        </p:spPr>
      </p:cxnSp>
      <p:sp>
        <p:nvSpPr>
          <p:cNvPr id="119" name="Text Box 84"/>
          <p:cNvSpPr txBox="1">
            <a:spLocks noChangeArrowheads="1"/>
          </p:cNvSpPr>
          <p:nvPr/>
        </p:nvSpPr>
        <p:spPr bwMode="auto">
          <a:xfrm>
            <a:off x="467544" y="484957"/>
            <a:ext cx="8295704" cy="567779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39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C0C0C0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383838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2653" tIns="32653" rIns="32653" bIns="32653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CA" altLang="en-US" sz="2300" spc="600" dirty="0">
                <a:solidFill>
                  <a:srgbClr val="FFFFFF"/>
                </a:solidFill>
                <a:latin typeface="Gill Sans MT" pitchFamily="34" charset="0"/>
                <a:cs typeface="Arial" pitchFamily="34" charset="0"/>
              </a:rPr>
              <a:t>FAULT TOLERANCE OF CRITICAL SYSTEMS</a:t>
            </a:r>
            <a:endParaRPr lang="en-US" altLang="en-US" spc="6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8" name="Text Box 84"/>
          <p:cNvSpPr txBox="1">
            <a:spLocks noChangeArrowheads="1"/>
          </p:cNvSpPr>
          <p:nvPr/>
        </p:nvSpPr>
        <p:spPr bwMode="auto">
          <a:xfrm>
            <a:off x="446425" y="1268761"/>
            <a:ext cx="4053569" cy="2736304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39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C0C0C0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383838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2653" tIns="32653" rIns="32653" bIns="32653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CA" altLang="en-US" sz="2300" spc="600" dirty="0" smtClean="0">
                <a:solidFill>
                  <a:srgbClr val="FFFFFF"/>
                </a:solidFill>
                <a:latin typeface="Gill Sans MT" pitchFamily="34" charset="0"/>
                <a:cs typeface="Arial" pitchFamily="34" charset="0"/>
              </a:rPr>
              <a:t>Braking</a:t>
            </a:r>
          </a:p>
          <a:p>
            <a:pPr marL="285750" indent="-285750" fontAlgn="base"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en-CA" altLang="en-US" sz="1200" spc="600" dirty="0" smtClean="0">
                <a:solidFill>
                  <a:srgbClr val="FFFFFF"/>
                </a:solidFill>
                <a:latin typeface="Gill Sans MT" pitchFamily="34" charset="0"/>
                <a:cs typeface="Arial" pitchFamily="34" charset="0"/>
              </a:rPr>
              <a:t>2 </a:t>
            </a:r>
            <a:r>
              <a:rPr lang="en-CA" altLang="en-US" sz="1200" spc="600" dirty="0">
                <a:solidFill>
                  <a:srgbClr val="FFFFFF"/>
                </a:solidFill>
                <a:latin typeface="Gill Sans MT" pitchFamily="34" charset="0"/>
                <a:cs typeface="Arial" pitchFamily="34" charset="0"/>
              </a:rPr>
              <a:t>sets of friction brakes (4 pads) to overcome mechanical </a:t>
            </a:r>
            <a:r>
              <a:rPr lang="en-CA" altLang="en-US" sz="1200" spc="600" dirty="0" smtClean="0">
                <a:solidFill>
                  <a:srgbClr val="FFFFFF"/>
                </a:solidFill>
                <a:latin typeface="Gill Sans MT" pitchFamily="34" charset="0"/>
                <a:cs typeface="Arial" pitchFamily="34" charset="0"/>
              </a:rPr>
              <a:t>failure</a:t>
            </a:r>
          </a:p>
          <a:p>
            <a:pPr marL="285750" indent="-285750" fontAlgn="base"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en-CA" altLang="en-US" sz="1200" spc="600" dirty="0" smtClean="0">
                <a:solidFill>
                  <a:srgbClr val="FFFFFF"/>
                </a:solidFill>
                <a:latin typeface="Gill Sans MT" pitchFamily="34" charset="0"/>
                <a:cs typeface="Arial" pitchFamily="34" charset="0"/>
              </a:rPr>
              <a:t>Eddy </a:t>
            </a:r>
            <a:r>
              <a:rPr lang="en-CA" altLang="en-US" sz="1200" spc="600" dirty="0">
                <a:solidFill>
                  <a:srgbClr val="FFFFFF"/>
                </a:solidFill>
                <a:latin typeface="Gill Sans MT" pitchFamily="34" charset="0"/>
                <a:cs typeface="Arial" pitchFamily="34" charset="0"/>
              </a:rPr>
              <a:t>current brakes engaged simultaneously through integrated </a:t>
            </a:r>
            <a:r>
              <a:rPr lang="en-CA" altLang="en-US" sz="1200" spc="600" dirty="0" smtClean="0">
                <a:solidFill>
                  <a:srgbClr val="FFFFFF"/>
                </a:solidFill>
                <a:latin typeface="Gill Sans MT" pitchFamily="34" charset="0"/>
                <a:cs typeface="Arial" pitchFamily="34" charset="0"/>
              </a:rPr>
              <a:t>actuation</a:t>
            </a:r>
          </a:p>
          <a:p>
            <a:pPr marL="285750" indent="-285750" fontAlgn="base"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en-CA" altLang="en-US" sz="1200" spc="600" dirty="0" smtClean="0">
                <a:solidFill>
                  <a:srgbClr val="FFFFFF"/>
                </a:solidFill>
                <a:latin typeface="Gill Sans MT" pitchFamily="34" charset="0"/>
                <a:cs typeface="Arial" pitchFamily="34" charset="0"/>
              </a:rPr>
              <a:t>Primary </a:t>
            </a:r>
            <a:r>
              <a:rPr lang="en-CA" altLang="en-US" sz="1200" spc="600" dirty="0">
                <a:solidFill>
                  <a:srgbClr val="FFFFFF"/>
                </a:solidFill>
                <a:latin typeface="Gill Sans MT" pitchFamily="34" charset="0"/>
                <a:cs typeface="Arial" pitchFamily="34" charset="0"/>
              </a:rPr>
              <a:t>and secondary controllers maintain brake system control at all times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CA" altLang="en-US" spc="600" dirty="0">
              <a:solidFill>
                <a:srgbClr val="FFFFFF"/>
              </a:solidFill>
              <a:latin typeface="Gill Sans MT" pitchFamily="34" charset="0"/>
              <a:cs typeface="Arial" pitchFamily="34" charset="0"/>
            </a:endParaRPr>
          </a:p>
        </p:txBody>
      </p:sp>
      <p:sp>
        <p:nvSpPr>
          <p:cNvPr id="59" name="Text Box 84"/>
          <p:cNvSpPr txBox="1">
            <a:spLocks noChangeArrowheads="1"/>
          </p:cNvSpPr>
          <p:nvPr/>
        </p:nvSpPr>
        <p:spPr bwMode="auto">
          <a:xfrm>
            <a:off x="4493657" y="1268760"/>
            <a:ext cx="4269591" cy="2736304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39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C0C0C0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383838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2653" tIns="32653" rIns="32653" bIns="32653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300" spc="600" dirty="0" smtClean="0">
                <a:solidFill>
                  <a:srgbClr val="FFFFFF"/>
                </a:solidFill>
                <a:latin typeface="Gill Sans MT" pitchFamily="34" charset="0"/>
                <a:cs typeface="Arial" pitchFamily="34" charset="0"/>
              </a:rPr>
              <a:t>Controls</a:t>
            </a:r>
            <a:endParaRPr lang="en-CA" altLang="en-US" sz="2300" spc="600" dirty="0" smtClean="0">
              <a:solidFill>
                <a:srgbClr val="FFFFFF"/>
              </a:solidFill>
              <a:latin typeface="Gill Sans MT" pitchFamily="34" charset="0"/>
              <a:cs typeface="Arial" pitchFamily="34" charset="0"/>
            </a:endParaRPr>
          </a:p>
          <a:p>
            <a:pPr marL="285750" indent="-285750" fontAlgn="base"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en-CA" altLang="en-US" sz="1200" spc="600" dirty="0">
                <a:solidFill>
                  <a:srgbClr val="FFFFFF"/>
                </a:solidFill>
                <a:latin typeface="Gill Sans MT" pitchFamily="34" charset="0"/>
                <a:cs typeface="Arial" pitchFamily="34" charset="0"/>
              </a:rPr>
              <a:t>Primary System – Main pod systems </a:t>
            </a:r>
            <a:r>
              <a:rPr lang="en-CA" altLang="en-US" sz="1200" spc="600" dirty="0" smtClean="0">
                <a:solidFill>
                  <a:srgbClr val="FFFFFF"/>
                </a:solidFill>
                <a:latin typeface="Gill Sans MT" pitchFamily="34" charset="0"/>
                <a:cs typeface="Arial" pitchFamily="34" charset="0"/>
              </a:rPr>
              <a:t>control</a:t>
            </a:r>
          </a:p>
          <a:p>
            <a:pPr marL="285750" indent="-285750" fontAlgn="base"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en-CA" altLang="en-US" sz="1200" spc="600" dirty="0" smtClean="0">
                <a:solidFill>
                  <a:srgbClr val="FFFFFF"/>
                </a:solidFill>
                <a:latin typeface="Gill Sans MT" pitchFamily="34" charset="0"/>
                <a:cs typeface="Arial" pitchFamily="34" charset="0"/>
              </a:rPr>
              <a:t>Secondary System – Monitoring and </a:t>
            </a:r>
            <a:r>
              <a:rPr lang="en-CA" altLang="en-US" sz="1200" spc="600" dirty="0">
                <a:solidFill>
                  <a:srgbClr val="FFFFFF"/>
                </a:solidFill>
                <a:latin typeface="Gill Sans MT" pitchFamily="34" charset="0"/>
                <a:cs typeface="Arial" pitchFamily="34" charset="0"/>
              </a:rPr>
              <a:t>emergency protocol, maintains active signal for controlled braking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CA" altLang="en-US" spc="600" dirty="0">
              <a:solidFill>
                <a:srgbClr val="FFFFFF"/>
              </a:solidFill>
              <a:latin typeface="Gill Sans MT" pitchFamily="34" charset="0"/>
              <a:cs typeface="Arial" pitchFamily="34" charset="0"/>
            </a:endParaRPr>
          </a:p>
        </p:txBody>
      </p:sp>
      <p:grpSp>
        <p:nvGrpSpPr>
          <p:cNvPr id="61" name="Group 60"/>
          <p:cNvGrpSpPr/>
          <p:nvPr/>
        </p:nvGrpSpPr>
        <p:grpSpPr>
          <a:xfrm>
            <a:off x="4266979" y="3433563"/>
            <a:ext cx="4041509" cy="1784641"/>
            <a:chOff x="2721580" y="2065118"/>
            <a:chExt cx="5829297" cy="3002012"/>
          </a:xfrm>
        </p:grpSpPr>
        <p:cxnSp>
          <p:nvCxnSpPr>
            <p:cNvPr id="62" name="Elbow Connector 61"/>
            <p:cNvCxnSpPr>
              <a:stCxn id="70" idx="1"/>
              <a:endCxn id="80" idx="0"/>
            </p:cNvCxnSpPr>
            <p:nvPr/>
          </p:nvCxnSpPr>
          <p:spPr>
            <a:xfrm rot="10800000" flipV="1">
              <a:off x="3388846" y="2518199"/>
              <a:ext cx="573557" cy="726132"/>
            </a:xfrm>
            <a:prstGeom prst="bentConnector2">
              <a:avLst/>
            </a:prstGeom>
            <a:ln>
              <a:solidFill>
                <a:srgbClr val="FFA3A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Elbow Connector 62"/>
            <p:cNvCxnSpPr>
              <a:stCxn id="70" idx="3"/>
              <a:endCxn id="73" idx="1"/>
            </p:cNvCxnSpPr>
            <p:nvPr/>
          </p:nvCxnSpPr>
          <p:spPr>
            <a:xfrm>
              <a:off x="5218674" y="2518199"/>
              <a:ext cx="1091511" cy="219510"/>
            </a:xfrm>
            <a:prstGeom prst="bentConnector3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Elbow Connector 63"/>
            <p:cNvCxnSpPr>
              <a:stCxn id="70" idx="3"/>
              <a:endCxn id="74" idx="1"/>
            </p:cNvCxnSpPr>
            <p:nvPr/>
          </p:nvCxnSpPr>
          <p:spPr>
            <a:xfrm>
              <a:off x="5218674" y="2518199"/>
              <a:ext cx="1099748" cy="635001"/>
            </a:xfrm>
            <a:prstGeom prst="bentConnector3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Elbow Connector 64"/>
            <p:cNvCxnSpPr>
              <a:stCxn id="70" idx="3"/>
              <a:endCxn id="75" idx="1"/>
            </p:cNvCxnSpPr>
            <p:nvPr/>
          </p:nvCxnSpPr>
          <p:spPr>
            <a:xfrm>
              <a:off x="5218674" y="2518199"/>
              <a:ext cx="1091511" cy="1027333"/>
            </a:xfrm>
            <a:prstGeom prst="bentConnector3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Elbow Connector 65"/>
            <p:cNvCxnSpPr>
              <a:stCxn id="70" idx="3"/>
              <a:endCxn id="76" idx="1"/>
            </p:cNvCxnSpPr>
            <p:nvPr/>
          </p:nvCxnSpPr>
          <p:spPr>
            <a:xfrm>
              <a:off x="5218674" y="2518199"/>
              <a:ext cx="1091511" cy="1452597"/>
            </a:xfrm>
            <a:prstGeom prst="bentConnector3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Elbow Connector 66"/>
            <p:cNvCxnSpPr>
              <a:stCxn id="72" idx="3"/>
              <a:endCxn id="80" idx="0"/>
            </p:cNvCxnSpPr>
            <p:nvPr/>
          </p:nvCxnSpPr>
          <p:spPr>
            <a:xfrm flipH="1">
              <a:off x="3388845" y="2326334"/>
              <a:ext cx="5153795" cy="917997"/>
            </a:xfrm>
            <a:prstGeom prst="bentConnector4">
              <a:avLst>
                <a:gd name="adj1" fmla="val -4436"/>
                <a:gd name="adj2" fmla="val -37942"/>
              </a:avLst>
            </a:prstGeom>
            <a:ln>
              <a:solidFill>
                <a:srgbClr val="FFA3A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Elbow Connector 67"/>
            <p:cNvCxnSpPr/>
            <p:nvPr/>
          </p:nvCxnSpPr>
          <p:spPr>
            <a:xfrm flipH="1">
              <a:off x="3388845" y="2770578"/>
              <a:ext cx="5153795" cy="506622"/>
            </a:xfrm>
            <a:prstGeom prst="bentConnector4">
              <a:avLst>
                <a:gd name="adj1" fmla="val -4436"/>
                <a:gd name="adj2" fmla="val -159759"/>
              </a:avLst>
            </a:prstGeom>
            <a:ln>
              <a:solidFill>
                <a:srgbClr val="FFA3A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Elbow Connector 68"/>
            <p:cNvCxnSpPr>
              <a:stCxn id="74" idx="3"/>
              <a:endCxn id="80" idx="0"/>
            </p:cNvCxnSpPr>
            <p:nvPr/>
          </p:nvCxnSpPr>
          <p:spPr>
            <a:xfrm flipH="1">
              <a:off x="3388845" y="3153200"/>
              <a:ext cx="5162032" cy="91131"/>
            </a:xfrm>
            <a:prstGeom prst="bentConnector4">
              <a:avLst>
                <a:gd name="adj1" fmla="val -4428"/>
                <a:gd name="adj2" fmla="val -1299437"/>
              </a:avLst>
            </a:prstGeom>
            <a:ln>
              <a:solidFill>
                <a:srgbClr val="FFA3A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Rounded Rectangle 69"/>
            <p:cNvSpPr/>
            <p:nvPr/>
          </p:nvSpPr>
          <p:spPr>
            <a:xfrm>
              <a:off x="3962402" y="2065118"/>
              <a:ext cx="1256272" cy="906162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 smtClean="0"/>
                <a:t>Primary Control System</a:t>
              </a:r>
              <a:endParaRPr lang="en-CA" sz="900" dirty="0"/>
            </a:p>
          </p:txBody>
        </p:sp>
        <p:sp>
          <p:nvSpPr>
            <p:cNvPr id="71" name="Rounded Rectangle 70"/>
            <p:cNvSpPr/>
            <p:nvPr/>
          </p:nvSpPr>
          <p:spPr>
            <a:xfrm>
              <a:off x="3962402" y="4160968"/>
              <a:ext cx="1256272" cy="906162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 smtClean="0"/>
                <a:t>Secondary Control System</a:t>
              </a:r>
              <a:endParaRPr lang="en-CA" sz="900" dirty="0"/>
            </a:p>
          </p:txBody>
        </p:sp>
        <p:sp>
          <p:nvSpPr>
            <p:cNvPr id="72" name="Rounded Rectangle 71"/>
            <p:cNvSpPr/>
            <p:nvPr/>
          </p:nvSpPr>
          <p:spPr>
            <a:xfrm>
              <a:off x="6310185" y="2194528"/>
              <a:ext cx="2232455" cy="263611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 smtClean="0">
                  <a:latin typeface="HelveticaNeueLT Std" panose="020B0604020202020204" pitchFamily="34" charset="0"/>
                </a:rPr>
                <a:t>Levitation Systems</a:t>
              </a:r>
              <a:endParaRPr lang="en-CA" sz="900" dirty="0">
                <a:latin typeface="HelveticaNeueLT Std" panose="020B0604020202020204" pitchFamily="34" charset="0"/>
              </a:endParaRPr>
            </a:p>
          </p:txBody>
        </p:sp>
        <p:sp>
          <p:nvSpPr>
            <p:cNvPr id="73" name="Rounded Rectangle 72"/>
            <p:cNvSpPr/>
            <p:nvPr/>
          </p:nvSpPr>
          <p:spPr>
            <a:xfrm>
              <a:off x="6310185" y="2605903"/>
              <a:ext cx="2232455" cy="263611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 smtClean="0">
                  <a:latin typeface="HelveticaNeueLT Std" panose="020B0604020202020204" pitchFamily="34" charset="0"/>
                </a:rPr>
                <a:t>Drivetrain System</a:t>
              </a:r>
              <a:endParaRPr lang="en-CA" sz="900" dirty="0">
                <a:latin typeface="HelveticaNeueLT Std" panose="020B0604020202020204" pitchFamily="34" charset="0"/>
              </a:endParaRPr>
            </a:p>
          </p:txBody>
        </p:sp>
        <p:sp>
          <p:nvSpPr>
            <p:cNvPr id="74" name="Rounded Rectangle 73"/>
            <p:cNvSpPr/>
            <p:nvPr/>
          </p:nvSpPr>
          <p:spPr>
            <a:xfrm>
              <a:off x="6318422" y="3021394"/>
              <a:ext cx="2232455" cy="263611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 smtClean="0">
                  <a:latin typeface="HelveticaNeueLT Std" panose="020B0604020202020204" pitchFamily="34" charset="0"/>
                </a:rPr>
                <a:t>Battery Systems</a:t>
              </a:r>
              <a:endParaRPr lang="en-CA" sz="900" dirty="0">
                <a:latin typeface="HelveticaNeueLT Std" panose="020B0604020202020204" pitchFamily="34" charset="0"/>
              </a:endParaRPr>
            </a:p>
          </p:txBody>
        </p:sp>
        <p:sp>
          <p:nvSpPr>
            <p:cNvPr id="75" name="Rounded Rectangle 74"/>
            <p:cNvSpPr/>
            <p:nvPr/>
          </p:nvSpPr>
          <p:spPr>
            <a:xfrm>
              <a:off x="6310185" y="3413726"/>
              <a:ext cx="2232455" cy="263611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 smtClean="0">
                  <a:latin typeface="HelveticaNeueLT Std" panose="020B0604020202020204" pitchFamily="34" charset="0"/>
                </a:rPr>
                <a:t>Braking System (Failsafe)</a:t>
              </a:r>
              <a:endParaRPr lang="en-CA" sz="900" dirty="0">
                <a:latin typeface="HelveticaNeueLT Std" panose="020B0604020202020204" pitchFamily="34" charset="0"/>
              </a:endParaRPr>
            </a:p>
          </p:txBody>
        </p:sp>
        <p:sp>
          <p:nvSpPr>
            <p:cNvPr id="76" name="Rounded Rectangle 75"/>
            <p:cNvSpPr/>
            <p:nvPr/>
          </p:nvSpPr>
          <p:spPr>
            <a:xfrm>
              <a:off x="6310185" y="3813245"/>
              <a:ext cx="2232455" cy="315101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 smtClean="0">
                  <a:latin typeface="HelveticaNeueLT Std" panose="020B0604020202020204" pitchFamily="34" charset="0"/>
                </a:rPr>
                <a:t>Sensors and Actuators</a:t>
              </a:r>
              <a:endParaRPr lang="en-CA" sz="900" dirty="0">
                <a:latin typeface="HelveticaNeueLT Std" panose="020B0604020202020204" pitchFamily="34" charset="0"/>
              </a:endParaRPr>
            </a:p>
          </p:txBody>
        </p:sp>
        <p:sp>
          <p:nvSpPr>
            <p:cNvPr id="77" name="Up Arrow 76"/>
            <p:cNvSpPr/>
            <p:nvPr/>
          </p:nvSpPr>
          <p:spPr>
            <a:xfrm>
              <a:off x="4429902" y="3042337"/>
              <a:ext cx="296562" cy="1047574"/>
            </a:xfrm>
            <a:prstGeom prst="upArrow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900"/>
            </a:p>
          </p:txBody>
        </p:sp>
        <p:cxnSp>
          <p:nvCxnSpPr>
            <p:cNvPr id="78" name="Elbow Connector 77"/>
            <p:cNvCxnSpPr>
              <a:stCxn id="71" idx="3"/>
              <a:endCxn id="79" idx="1"/>
            </p:cNvCxnSpPr>
            <p:nvPr/>
          </p:nvCxnSpPr>
          <p:spPr>
            <a:xfrm flipV="1">
              <a:off x="5218674" y="4614048"/>
              <a:ext cx="1643446" cy="1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FFA3A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Rounded Rectangle 78"/>
            <p:cNvSpPr/>
            <p:nvPr/>
          </p:nvSpPr>
          <p:spPr>
            <a:xfrm>
              <a:off x="6862120" y="4292255"/>
              <a:ext cx="1334530" cy="643585"/>
            </a:xfrm>
            <a:prstGeom prst="roundRect">
              <a:avLst/>
            </a:prstGeom>
            <a:solidFill>
              <a:srgbClr val="FFA3A3"/>
            </a:solidFill>
            <a:ln>
              <a:solidFill>
                <a:srgbClr val="FFA3A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 smtClean="0">
                  <a:latin typeface="HelveticaNeueLT Std" panose="020B0604020202020204" pitchFamily="34" charset="0"/>
                </a:rPr>
                <a:t>Activate Emergency Protocols</a:t>
              </a:r>
              <a:endParaRPr lang="en-CA" sz="900" dirty="0">
                <a:latin typeface="HelveticaNeueLT Std" panose="020B0604020202020204" pitchFamily="34" charset="0"/>
              </a:endParaRPr>
            </a:p>
          </p:txBody>
        </p:sp>
        <p:sp>
          <p:nvSpPr>
            <p:cNvPr id="80" name="Rounded Rectangle 79"/>
            <p:cNvSpPr/>
            <p:nvPr/>
          </p:nvSpPr>
          <p:spPr>
            <a:xfrm>
              <a:off x="2721580" y="3244331"/>
              <a:ext cx="1334530" cy="643585"/>
            </a:xfrm>
            <a:prstGeom prst="roundRect">
              <a:avLst/>
            </a:prstGeom>
            <a:solidFill>
              <a:srgbClr val="FFA3A3"/>
            </a:solidFill>
            <a:ln>
              <a:solidFill>
                <a:srgbClr val="FFA3A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 smtClean="0">
                  <a:latin typeface="HelveticaNeueLT Std" panose="020B0604020202020204" pitchFamily="34" charset="0"/>
                </a:rPr>
                <a:t>System Failure</a:t>
              </a:r>
              <a:endParaRPr lang="en-CA" sz="900" dirty="0">
                <a:latin typeface="HelveticaNeueLT Std" panose="020B0604020202020204" pitchFamily="34" charset="0"/>
              </a:endParaRPr>
            </a:p>
          </p:txBody>
        </p:sp>
        <p:cxnSp>
          <p:nvCxnSpPr>
            <p:cNvPr id="81" name="Elbow Connector 80"/>
            <p:cNvCxnSpPr>
              <a:stCxn id="80" idx="2"/>
              <a:endCxn id="71" idx="1"/>
            </p:cNvCxnSpPr>
            <p:nvPr/>
          </p:nvCxnSpPr>
          <p:spPr>
            <a:xfrm rot="16200000" flipH="1">
              <a:off x="3312557" y="3964203"/>
              <a:ext cx="726133" cy="573557"/>
            </a:xfrm>
            <a:prstGeom prst="bentConnector2">
              <a:avLst/>
            </a:prstGeom>
            <a:ln>
              <a:solidFill>
                <a:srgbClr val="FFA3A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Elbow Connector 81"/>
            <p:cNvCxnSpPr>
              <a:stCxn id="70" idx="3"/>
              <a:endCxn id="72" idx="1"/>
            </p:cNvCxnSpPr>
            <p:nvPr/>
          </p:nvCxnSpPr>
          <p:spPr>
            <a:xfrm flipV="1">
              <a:off x="5218674" y="2326334"/>
              <a:ext cx="1091511" cy="191865"/>
            </a:xfrm>
            <a:prstGeom prst="bentConnector3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Elbow Connector 82"/>
            <p:cNvCxnSpPr>
              <a:stCxn id="79" idx="3"/>
              <a:endCxn id="75" idx="3"/>
            </p:cNvCxnSpPr>
            <p:nvPr/>
          </p:nvCxnSpPr>
          <p:spPr>
            <a:xfrm flipV="1">
              <a:off x="8196650" y="3545532"/>
              <a:ext cx="345990" cy="1068516"/>
            </a:xfrm>
            <a:prstGeom prst="bentConnector3">
              <a:avLst>
                <a:gd name="adj1" fmla="val 263690"/>
              </a:avLst>
            </a:prstGeom>
            <a:ln>
              <a:solidFill>
                <a:srgbClr val="FFA3A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Elbow Connector 83"/>
            <p:cNvCxnSpPr>
              <a:stCxn id="76" idx="3"/>
              <a:endCxn id="80" idx="0"/>
            </p:cNvCxnSpPr>
            <p:nvPr/>
          </p:nvCxnSpPr>
          <p:spPr>
            <a:xfrm flipH="1" flipV="1">
              <a:off x="3388845" y="3244331"/>
              <a:ext cx="5153795" cy="726465"/>
            </a:xfrm>
            <a:prstGeom prst="bentConnector4">
              <a:avLst>
                <a:gd name="adj1" fmla="val -4436"/>
                <a:gd name="adj2" fmla="val 275480"/>
              </a:avLst>
            </a:prstGeom>
            <a:ln>
              <a:solidFill>
                <a:srgbClr val="FFA3A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18744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Text Box 91"/>
          <p:cNvSpPr txBox="1">
            <a:spLocks noChangeArrowheads="1"/>
          </p:cNvSpPr>
          <p:nvPr/>
        </p:nvSpPr>
        <p:spPr bwMode="auto">
          <a:xfrm>
            <a:off x="2699792" y="6237312"/>
            <a:ext cx="6063456" cy="219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0C0C0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383838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383838"/>
                  </a:outerShdw>
                </a:effectLst>
              </a14:hiddenEffects>
            </a:ext>
          </a:extLst>
        </p:spPr>
        <p:txBody>
          <a:bodyPr vert="horz" wrap="square" lIns="32653" tIns="32653" rIns="32653" bIns="32653" numCol="1" anchor="t" anchorCtr="0" compatLnSpc="1">
            <a:prstTxWarp prst="textNoShape">
              <a:avLst/>
            </a:prstTxWarp>
          </a:bodyPr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800" dirty="0">
                <a:solidFill>
                  <a:srgbClr val="FFFFFF"/>
                </a:solidFill>
                <a:latin typeface="Gill Sans MT" pitchFamily="34" charset="0"/>
                <a:cs typeface="Arial" pitchFamily="34" charset="0"/>
              </a:rPr>
              <a:t>University of Waterloo—</a:t>
            </a:r>
            <a:r>
              <a:rPr lang="en-US" altLang="en-US" sz="800" dirty="0" err="1">
                <a:solidFill>
                  <a:srgbClr val="FFFFFF"/>
                </a:solidFill>
                <a:latin typeface="Gill Sans MT" pitchFamily="34" charset="0"/>
                <a:cs typeface="Arial" pitchFamily="34" charset="0"/>
              </a:rPr>
              <a:t>Hyperloop</a:t>
            </a:r>
            <a:r>
              <a:rPr lang="en-US" altLang="en-US" sz="800" dirty="0">
                <a:solidFill>
                  <a:srgbClr val="FFFFFF"/>
                </a:solidFill>
                <a:latin typeface="Gill Sans MT" pitchFamily="34" charset="0"/>
                <a:cs typeface="Arial" pitchFamily="34" charset="0"/>
              </a:rPr>
              <a:t> Final Design Package  |  </a:t>
            </a:r>
            <a:fld id="{27534BE9-A416-4346-B4FD-8FA6C094B8FB}" type="slidenum">
              <a:rPr lang="en-US" altLang="en-US" sz="800">
                <a:solidFill>
                  <a:srgbClr val="FFFFFF"/>
                </a:solidFill>
                <a:latin typeface="Gill Sans MT" pitchFamily="34" charset="0"/>
                <a:cs typeface="Arial" pitchFamily="34" charset="0"/>
              </a:rPr>
              <a:pPr algn="r" fontAlgn="base">
                <a:spcBef>
                  <a:spcPct val="0"/>
                </a:spcBef>
                <a:spcAft>
                  <a:spcPct val="0"/>
                </a:spcAft>
              </a:pPr>
              <a:t>34</a:t>
            </a:fld>
            <a:endParaRPr lang="en-US" altLang="en-US" sz="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55" name="Rectangle 92"/>
          <p:cNvSpPr>
            <a:spLocks noChangeArrowheads="1"/>
          </p:cNvSpPr>
          <p:nvPr/>
        </p:nvSpPr>
        <p:spPr bwMode="auto">
          <a:xfrm>
            <a:off x="107504" y="116632"/>
            <a:ext cx="8928991" cy="6624735"/>
          </a:xfrm>
          <a:prstGeom prst="rect">
            <a:avLst/>
          </a:prstGeom>
          <a:noFill/>
          <a:ln w="304800" algn="ctr">
            <a:solidFill>
              <a:srgbClr val="FFFF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0C0C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383838"/>
                  </a:outerShdw>
                </a:effectLst>
              </a14:hiddenEffects>
            </a:ext>
          </a:extLst>
        </p:spPr>
        <p:txBody>
          <a:bodyPr vert="horz" wrap="square" lIns="32653" tIns="32653" rIns="32653" bIns="32653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1056" name="Rectangle 93"/>
          <p:cNvSpPr>
            <a:spLocks noChangeArrowheads="1"/>
          </p:cNvSpPr>
          <p:nvPr/>
        </p:nvSpPr>
        <p:spPr bwMode="auto">
          <a:xfrm>
            <a:off x="323529" y="332656"/>
            <a:ext cx="8496944" cy="6192688"/>
          </a:xfrm>
          <a:prstGeom prst="rect">
            <a:avLst/>
          </a:prstGeom>
          <a:noFill/>
          <a:ln w="6350" algn="ctr">
            <a:solidFill>
              <a:srgbClr val="FFFF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0C0C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383838"/>
                  </a:outerShdw>
                </a:effectLst>
              </a14:hiddenEffects>
            </a:ext>
          </a:extLst>
        </p:spPr>
        <p:txBody>
          <a:bodyPr vert="horz" wrap="square" lIns="32653" tIns="32653" rIns="32653" bIns="32653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cxnSp>
        <p:nvCxnSpPr>
          <p:cNvPr id="1119" name="AutoShape 95"/>
          <p:cNvCxnSpPr>
            <a:cxnSpLocks noChangeShapeType="1"/>
          </p:cNvCxnSpPr>
          <p:nvPr/>
        </p:nvCxnSpPr>
        <p:spPr bwMode="auto">
          <a:xfrm>
            <a:off x="323529" y="1165201"/>
            <a:ext cx="8496944" cy="0"/>
          </a:xfrm>
          <a:prstGeom prst="straightConnector1">
            <a:avLst/>
          </a:prstGeom>
          <a:noFill/>
          <a:ln w="6350" algn="ctr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383838"/>
                  </a:outerShdw>
                </a:effectLst>
              </a14:hiddenEffects>
            </a:ext>
          </a:extLst>
        </p:spPr>
      </p:cxnSp>
      <p:cxnSp>
        <p:nvCxnSpPr>
          <p:cNvPr id="112" name="AutoShape 95"/>
          <p:cNvCxnSpPr>
            <a:cxnSpLocks noChangeShapeType="1"/>
          </p:cNvCxnSpPr>
          <p:nvPr/>
        </p:nvCxnSpPr>
        <p:spPr bwMode="auto">
          <a:xfrm>
            <a:off x="323529" y="6177876"/>
            <a:ext cx="8496944" cy="0"/>
          </a:xfrm>
          <a:prstGeom prst="straightConnector1">
            <a:avLst/>
          </a:prstGeom>
          <a:noFill/>
          <a:ln w="6350" algn="ctr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383838"/>
                  </a:outerShdw>
                </a:effectLst>
              </a14:hiddenEffects>
            </a:ext>
          </a:extLst>
        </p:spPr>
      </p:cxnSp>
      <p:sp>
        <p:nvSpPr>
          <p:cNvPr id="119" name="Text Box 84"/>
          <p:cNvSpPr txBox="1">
            <a:spLocks noChangeArrowheads="1"/>
          </p:cNvSpPr>
          <p:nvPr/>
        </p:nvSpPr>
        <p:spPr bwMode="auto">
          <a:xfrm>
            <a:off x="467544" y="484957"/>
            <a:ext cx="8295704" cy="567779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39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C0C0C0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383838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2653" tIns="32653" rIns="32653" bIns="32653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CA" altLang="en-US" sz="2300" spc="600" dirty="0">
                <a:solidFill>
                  <a:srgbClr val="FFFFFF"/>
                </a:solidFill>
                <a:latin typeface="Gill Sans MT" pitchFamily="34" charset="0"/>
                <a:cs typeface="Arial" pitchFamily="34" charset="0"/>
              </a:rPr>
              <a:t>FAULT TOLERANCE OF CRITICAL SYSTEMS</a:t>
            </a:r>
            <a:endParaRPr lang="en-US" altLang="en-US" spc="6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 Box 84"/>
          <p:cNvSpPr txBox="1">
            <a:spLocks noChangeArrowheads="1"/>
          </p:cNvSpPr>
          <p:nvPr/>
        </p:nvSpPr>
        <p:spPr bwMode="auto">
          <a:xfrm>
            <a:off x="4571999" y="1248693"/>
            <a:ext cx="4269591" cy="1388219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39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C0C0C0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383838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2653" tIns="32653" rIns="32653" bIns="32653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300" spc="600" dirty="0" smtClean="0">
                <a:solidFill>
                  <a:srgbClr val="FFFFFF"/>
                </a:solidFill>
                <a:latin typeface="Gill Sans MT" pitchFamily="34" charset="0"/>
                <a:cs typeface="Arial" pitchFamily="34" charset="0"/>
              </a:rPr>
              <a:t>Drivetrain</a:t>
            </a:r>
            <a:endParaRPr lang="en-CA" altLang="en-US" sz="2300" spc="600" dirty="0" smtClean="0">
              <a:solidFill>
                <a:srgbClr val="FFFFFF"/>
              </a:solidFill>
              <a:latin typeface="Gill Sans MT" pitchFamily="34" charset="0"/>
              <a:cs typeface="Arial" pitchFamily="34" charset="0"/>
            </a:endParaRPr>
          </a:p>
          <a:p>
            <a:pPr marL="285750" indent="-285750" fontAlgn="base"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en-CA" altLang="en-US" sz="1400" spc="600" dirty="0">
                <a:solidFill>
                  <a:srgbClr val="FFFFFF"/>
                </a:solidFill>
                <a:latin typeface="Gill Sans MT" pitchFamily="34" charset="0"/>
                <a:cs typeface="Arial" pitchFamily="34" charset="0"/>
              </a:rPr>
              <a:t>Mechanism itself is a fault tolerant procedure in case power, control, cooling or levitation system failure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CA" altLang="en-US" spc="600" dirty="0">
              <a:solidFill>
                <a:srgbClr val="FFFFFF"/>
              </a:solidFill>
              <a:latin typeface="Gill Sans MT" pitchFamily="34" charset="0"/>
              <a:cs typeface="Arial" pitchFamily="34" charset="0"/>
            </a:endParaRPr>
          </a:p>
        </p:txBody>
      </p:sp>
      <p:sp>
        <p:nvSpPr>
          <p:cNvPr id="35" name="Text Box 84"/>
          <p:cNvSpPr txBox="1">
            <a:spLocks noChangeArrowheads="1"/>
          </p:cNvSpPr>
          <p:nvPr/>
        </p:nvSpPr>
        <p:spPr bwMode="auto">
          <a:xfrm>
            <a:off x="374870" y="1248693"/>
            <a:ext cx="4269591" cy="1388219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39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C0C0C0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383838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2653" tIns="32653" rIns="32653" bIns="32653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300" spc="600" dirty="0" smtClean="0">
                <a:solidFill>
                  <a:srgbClr val="FFFFFF"/>
                </a:solidFill>
                <a:latin typeface="Gill Sans MT" pitchFamily="34" charset="0"/>
                <a:cs typeface="Arial" pitchFamily="34" charset="0"/>
              </a:rPr>
              <a:t>Levitation</a:t>
            </a:r>
            <a:endParaRPr lang="en-CA" altLang="en-US" sz="2300" spc="600" dirty="0" smtClean="0">
              <a:solidFill>
                <a:srgbClr val="FFFFFF"/>
              </a:solidFill>
              <a:latin typeface="Gill Sans MT" pitchFamily="34" charset="0"/>
              <a:cs typeface="Arial" pitchFamily="34" charset="0"/>
            </a:endParaRPr>
          </a:p>
          <a:p>
            <a:pPr marL="285750" indent="-285750" fontAlgn="base"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en-CA" altLang="en-US" sz="1400" spc="600" dirty="0">
                <a:solidFill>
                  <a:srgbClr val="FFFFFF"/>
                </a:solidFill>
                <a:latin typeface="Gill Sans MT" pitchFamily="34" charset="0"/>
                <a:cs typeface="Arial" pitchFamily="34" charset="0"/>
              </a:rPr>
              <a:t>Pod weight shifts on to idler wheels in case of levitation system failure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CA" altLang="en-US" spc="600" dirty="0">
              <a:solidFill>
                <a:srgbClr val="FFFFFF"/>
              </a:solidFill>
              <a:latin typeface="Gill Sans MT" pitchFamily="34" charset="0"/>
              <a:cs typeface="Arial" pitchFamily="34" charset="0"/>
            </a:endParaRPr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 rotWithShape="1">
          <a:blip r:embed="rId2"/>
          <a:srcRect l="44762"/>
          <a:stretch/>
        </p:blipFill>
        <p:spPr>
          <a:xfrm>
            <a:off x="467544" y="2564904"/>
            <a:ext cx="3994602" cy="3508450"/>
          </a:xfrm>
          <a:prstGeom prst="rect">
            <a:avLst/>
          </a:prstGeom>
        </p:spPr>
      </p:pic>
      <p:cxnSp>
        <p:nvCxnSpPr>
          <p:cNvPr id="37" name="Straight Arrow Connector 36"/>
          <p:cNvCxnSpPr/>
          <p:nvPr/>
        </p:nvCxnSpPr>
        <p:spPr>
          <a:xfrm>
            <a:off x="1593764" y="2964436"/>
            <a:ext cx="648072" cy="36176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831366" y="2642331"/>
            <a:ext cx="9690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/>
              <a:t>Idler wheel</a:t>
            </a:r>
            <a:endParaRPr lang="en-CA" dirty="0"/>
          </a:p>
        </p:txBody>
      </p:sp>
      <p:cxnSp>
        <p:nvCxnSpPr>
          <p:cNvPr id="40" name="Straight Arrow Connector 39"/>
          <p:cNvCxnSpPr/>
          <p:nvPr/>
        </p:nvCxnSpPr>
        <p:spPr>
          <a:xfrm flipH="1" flipV="1">
            <a:off x="1449749" y="5122263"/>
            <a:ext cx="770970" cy="36245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2241836" y="5191220"/>
            <a:ext cx="9690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/>
              <a:t>Air Caster</a:t>
            </a:r>
            <a:endParaRPr lang="en-CA" dirty="0"/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92" t="12284" b="44309"/>
          <a:stretch/>
        </p:blipFill>
        <p:spPr>
          <a:xfrm>
            <a:off x="4640868" y="2561414"/>
            <a:ext cx="4140686" cy="1727481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44" t="20746" r="11798" b="46045"/>
          <a:stretch/>
        </p:blipFill>
        <p:spPr>
          <a:xfrm>
            <a:off x="4640867" y="4387771"/>
            <a:ext cx="4140686" cy="1682093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>
          <a:xfrm>
            <a:off x="6732240" y="2561414"/>
            <a:ext cx="86914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100" dirty="0" smtClean="0"/>
              <a:t>CAM Raised</a:t>
            </a:r>
            <a:endParaRPr lang="en-CA" sz="1100" dirty="0"/>
          </a:p>
        </p:txBody>
      </p:sp>
      <p:cxnSp>
        <p:nvCxnSpPr>
          <p:cNvPr id="47" name="Straight Arrow Connector 46"/>
          <p:cNvCxnSpPr/>
          <p:nvPr/>
        </p:nvCxnSpPr>
        <p:spPr>
          <a:xfrm>
            <a:off x="7505904" y="2785704"/>
            <a:ext cx="167288" cy="215476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5541604" y="3924436"/>
            <a:ext cx="824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900" dirty="0" smtClean="0"/>
              <a:t>Wheel Raised</a:t>
            </a:r>
            <a:br>
              <a:rPr lang="en-CA" sz="900" dirty="0" smtClean="0"/>
            </a:br>
            <a:r>
              <a:rPr lang="en-CA" sz="900" dirty="0" smtClean="0"/>
              <a:t>(gap)</a:t>
            </a:r>
            <a:endParaRPr lang="en-CA" sz="900" dirty="0"/>
          </a:p>
        </p:txBody>
      </p:sp>
      <p:cxnSp>
        <p:nvCxnSpPr>
          <p:cNvPr id="49" name="Straight Arrow Connector 48"/>
          <p:cNvCxnSpPr/>
          <p:nvPr/>
        </p:nvCxnSpPr>
        <p:spPr>
          <a:xfrm>
            <a:off x="6451851" y="4040305"/>
            <a:ext cx="444249" cy="4401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5280195" y="5602599"/>
            <a:ext cx="99257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900" dirty="0" smtClean="0"/>
              <a:t>Wheel in Contact</a:t>
            </a:r>
            <a:br>
              <a:rPr lang="en-CA" sz="900" dirty="0" smtClean="0"/>
            </a:br>
            <a:r>
              <a:rPr lang="en-CA" sz="900" dirty="0" smtClean="0"/>
              <a:t>(no gap)</a:t>
            </a:r>
            <a:endParaRPr lang="en-CA" sz="900" dirty="0"/>
          </a:p>
        </p:txBody>
      </p:sp>
      <p:cxnSp>
        <p:nvCxnSpPr>
          <p:cNvPr id="52" name="Straight Arrow Connector 51"/>
          <p:cNvCxnSpPr/>
          <p:nvPr/>
        </p:nvCxnSpPr>
        <p:spPr>
          <a:xfrm>
            <a:off x="6190442" y="5718468"/>
            <a:ext cx="705658" cy="19644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6804248" y="4392141"/>
            <a:ext cx="99257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100" dirty="0" smtClean="0"/>
              <a:t>CAM Lowered</a:t>
            </a:r>
            <a:endParaRPr lang="en-CA" sz="1100" dirty="0"/>
          </a:p>
        </p:txBody>
      </p:sp>
      <p:cxnSp>
        <p:nvCxnSpPr>
          <p:cNvPr id="55" name="Straight Arrow Connector 54"/>
          <p:cNvCxnSpPr/>
          <p:nvPr/>
        </p:nvCxnSpPr>
        <p:spPr>
          <a:xfrm>
            <a:off x="7642444" y="4637281"/>
            <a:ext cx="167288" cy="215476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7551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Text Box 91"/>
          <p:cNvSpPr txBox="1">
            <a:spLocks noChangeArrowheads="1"/>
          </p:cNvSpPr>
          <p:nvPr/>
        </p:nvSpPr>
        <p:spPr bwMode="auto">
          <a:xfrm>
            <a:off x="2699792" y="6237312"/>
            <a:ext cx="6063456" cy="219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0C0C0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383838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383838"/>
                  </a:outerShdw>
                </a:effectLst>
              </a14:hiddenEffects>
            </a:ext>
          </a:extLst>
        </p:spPr>
        <p:txBody>
          <a:bodyPr vert="horz" wrap="square" lIns="32653" tIns="32653" rIns="32653" bIns="32653" numCol="1" anchor="t" anchorCtr="0" compatLnSpc="1">
            <a:prstTxWarp prst="textNoShape">
              <a:avLst/>
            </a:prstTxWarp>
          </a:bodyPr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800" dirty="0">
                <a:solidFill>
                  <a:srgbClr val="FFFFFF"/>
                </a:solidFill>
                <a:latin typeface="Gill Sans MT" pitchFamily="34" charset="0"/>
                <a:cs typeface="Arial" pitchFamily="34" charset="0"/>
              </a:rPr>
              <a:t>University of Waterloo—</a:t>
            </a:r>
            <a:r>
              <a:rPr lang="en-US" altLang="en-US" sz="800" dirty="0" err="1">
                <a:solidFill>
                  <a:srgbClr val="FFFFFF"/>
                </a:solidFill>
                <a:latin typeface="Gill Sans MT" pitchFamily="34" charset="0"/>
                <a:cs typeface="Arial" pitchFamily="34" charset="0"/>
              </a:rPr>
              <a:t>Hyperloop</a:t>
            </a:r>
            <a:r>
              <a:rPr lang="en-US" altLang="en-US" sz="800" dirty="0">
                <a:solidFill>
                  <a:srgbClr val="FFFFFF"/>
                </a:solidFill>
                <a:latin typeface="Gill Sans MT" pitchFamily="34" charset="0"/>
                <a:cs typeface="Arial" pitchFamily="34" charset="0"/>
              </a:rPr>
              <a:t> Final Design Package  |  </a:t>
            </a:r>
            <a:fld id="{27534BE9-A416-4346-B4FD-8FA6C094B8FB}" type="slidenum">
              <a:rPr lang="en-US" altLang="en-US" sz="800">
                <a:solidFill>
                  <a:srgbClr val="FFFFFF"/>
                </a:solidFill>
                <a:latin typeface="Gill Sans MT" pitchFamily="34" charset="0"/>
                <a:cs typeface="Arial" pitchFamily="34" charset="0"/>
              </a:rPr>
              <a:pPr algn="r" fontAlgn="base">
                <a:spcBef>
                  <a:spcPct val="0"/>
                </a:spcBef>
                <a:spcAft>
                  <a:spcPct val="0"/>
                </a:spcAft>
              </a:pPr>
              <a:t>35</a:t>
            </a:fld>
            <a:endParaRPr lang="en-US" altLang="en-US" sz="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55" name="Rectangle 92"/>
          <p:cNvSpPr>
            <a:spLocks noChangeArrowheads="1"/>
          </p:cNvSpPr>
          <p:nvPr/>
        </p:nvSpPr>
        <p:spPr bwMode="auto">
          <a:xfrm>
            <a:off x="107504" y="116632"/>
            <a:ext cx="8928991" cy="6624735"/>
          </a:xfrm>
          <a:prstGeom prst="rect">
            <a:avLst/>
          </a:prstGeom>
          <a:noFill/>
          <a:ln w="304800" algn="ctr">
            <a:solidFill>
              <a:srgbClr val="FFFF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0C0C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383838"/>
                  </a:outerShdw>
                </a:effectLst>
              </a14:hiddenEffects>
            </a:ext>
          </a:extLst>
        </p:spPr>
        <p:txBody>
          <a:bodyPr vert="horz" wrap="square" lIns="32653" tIns="32653" rIns="32653" bIns="32653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1056" name="Rectangle 93"/>
          <p:cNvSpPr>
            <a:spLocks noChangeArrowheads="1"/>
          </p:cNvSpPr>
          <p:nvPr/>
        </p:nvSpPr>
        <p:spPr bwMode="auto">
          <a:xfrm>
            <a:off x="323529" y="332656"/>
            <a:ext cx="8496944" cy="6192688"/>
          </a:xfrm>
          <a:prstGeom prst="rect">
            <a:avLst/>
          </a:prstGeom>
          <a:noFill/>
          <a:ln w="6350" algn="ctr">
            <a:solidFill>
              <a:srgbClr val="FFFF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0C0C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383838"/>
                  </a:outerShdw>
                </a:effectLst>
              </a14:hiddenEffects>
            </a:ext>
          </a:extLst>
        </p:spPr>
        <p:txBody>
          <a:bodyPr vert="horz" wrap="square" lIns="32653" tIns="32653" rIns="32653" bIns="32653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cxnSp>
        <p:nvCxnSpPr>
          <p:cNvPr id="1119" name="AutoShape 95"/>
          <p:cNvCxnSpPr>
            <a:cxnSpLocks noChangeShapeType="1"/>
          </p:cNvCxnSpPr>
          <p:nvPr/>
        </p:nvCxnSpPr>
        <p:spPr bwMode="auto">
          <a:xfrm>
            <a:off x="323529" y="1165201"/>
            <a:ext cx="8496944" cy="0"/>
          </a:xfrm>
          <a:prstGeom prst="straightConnector1">
            <a:avLst/>
          </a:prstGeom>
          <a:noFill/>
          <a:ln w="6350" algn="ctr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383838"/>
                  </a:outerShdw>
                </a:effectLst>
              </a14:hiddenEffects>
            </a:ext>
          </a:extLst>
        </p:spPr>
      </p:cxnSp>
      <p:cxnSp>
        <p:nvCxnSpPr>
          <p:cNvPr id="112" name="AutoShape 95"/>
          <p:cNvCxnSpPr>
            <a:cxnSpLocks noChangeShapeType="1"/>
          </p:cNvCxnSpPr>
          <p:nvPr/>
        </p:nvCxnSpPr>
        <p:spPr bwMode="auto">
          <a:xfrm>
            <a:off x="323529" y="6177876"/>
            <a:ext cx="8496944" cy="0"/>
          </a:xfrm>
          <a:prstGeom prst="straightConnector1">
            <a:avLst/>
          </a:prstGeom>
          <a:noFill/>
          <a:ln w="6350" algn="ctr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383838"/>
                  </a:outerShdw>
                </a:effectLst>
              </a14:hiddenEffects>
            </a:ext>
          </a:extLst>
        </p:spPr>
      </p:cxnSp>
      <p:sp>
        <p:nvSpPr>
          <p:cNvPr id="119" name="Text Box 84"/>
          <p:cNvSpPr txBox="1">
            <a:spLocks noChangeArrowheads="1"/>
          </p:cNvSpPr>
          <p:nvPr/>
        </p:nvSpPr>
        <p:spPr bwMode="auto">
          <a:xfrm>
            <a:off x="467544" y="484957"/>
            <a:ext cx="8208912" cy="567779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39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C0C0C0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383838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2653" tIns="32653" rIns="32653" bIns="32653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300" spc="600" dirty="0" smtClean="0">
                <a:solidFill>
                  <a:srgbClr val="FFFFFF"/>
                </a:solidFill>
                <a:latin typeface="Gill Sans MT" pitchFamily="34" charset="0"/>
                <a:cs typeface="Arial" pitchFamily="34" charset="0"/>
              </a:rPr>
              <a:t>SUBJECT FOR RE-DESIGN</a:t>
            </a:r>
            <a:endParaRPr lang="en-US" altLang="en-US" spc="6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Text Box 84"/>
          <p:cNvSpPr txBox="1">
            <a:spLocks noChangeArrowheads="1"/>
          </p:cNvSpPr>
          <p:nvPr/>
        </p:nvSpPr>
        <p:spPr bwMode="auto">
          <a:xfrm>
            <a:off x="611559" y="1904259"/>
            <a:ext cx="8208913" cy="3756989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39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C0C0C0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383838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2653" tIns="32653" rIns="32653" bIns="32653" numCol="1" anchor="t" anchorCtr="0" compatLnSpc="1">
            <a:prstTxWarp prst="textNoShape">
              <a:avLst/>
            </a:prstTxWarp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en-CA" altLang="en-US" sz="2300" spc="600" dirty="0">
                <a:solidFill>
                  <a:srgbClr val="FFFFFF"/>
                </a:solidFill>
                <a:latin typeface="Gill Sans MT" pitchFamily="34" charset="0"/>
                <a:cs typeface="Arial" pitchFamily="34" charset="0"/>
              </a:rPr>
              <a:t>method of lateral control</a:t>
            </a: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lang="en-CA" altLang="en-US" sz="2300" spc="600" dirty="0" smtClean="0">
              <a:solidFill>
                <a:srgbClr val="FFFFFF"/>
              </a:solidFill>
              <a:latin typeface="Gill Sans MT" pitchFamily="34" charset="0"/>
              <a:cs typeface="Arial" pitchFamily="34" charset="0"/>
            </a:endParaRP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en-CA" altLang="en-US" sz="2300" spc="600" dirty="0" smtClean="0">
                <a:solidFill>
                  <a:srgbClr val="FFFFFF"/>
                </a:solidFill>
                <a:latin typeface="Gill Sans MT" pitchFamily="34" charset="0"/>
                <a:cs typeface="Arial" pitchFamily="34" charset="0"/>
              </a:rPr>
              <a:t>pod </a:t>
            </a:r>
            <a:r>
              <a:rPr lang="en-CA" altLang="en-US" sz="2300" spc="600" dirty="0">
                <a:solidFill>
                  <a:srgbClr val="FFFFFF"/>
                </a:solidFill>
                <a:latin typeface="Gill Sans MT" pitchFamily="34" charset="0"/>
                <a:cs typeface="Arial" pitchFamily="34" charset="0"/>
              </a:rPr>
              <a:t>length</a:t>
            </a: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lang="en-CA" altLang="en-US" sz="2300" spc="600" dirty="0" smtClean="0">
              <a:solidFill>
                <a:srgbClr val="FFFFFF"/>
              </a:solidFill>
              <a:latin typeface="Gill Sans MT" pitchFamily="34" charset="0"/>
              <a:cs typeface="Arial" pitchFamily="34" charset="0"/>
            </a:endParaRP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en-CA" altLang="en-US" sz="2300" spc="600" dirty="0" smtClean="0">
                <a:solidFill>
                  <a:srgbClr val="FFFFFF"/>
                </a:solidFill>
                <a:latin typeface="Gill Sans MT" pitchFamily="34" charset="0"/>
                <a:cs typeface="Arial" pitchFamily="34" charset="0"/>
              </a:rPr>
              <a:t>subtle </a:t>
            </a:r>
            <a:r>
              <a:rPr lang="en-CA" altLang="en-US" sz="2300" spc="600" dirty="0">
                <a:solidFill>
                  <a:srgbClr val="FFFFFF"/>
                </a:solidFill>
                <a:latin typeface="Gill Sans MT" pitchFamily="34" charset="0"/>
                <a:cs typeface="Arial" pitchFamily="34" charset="0"/>
              </a:rPr>
              <a:t>shell mounting and contour shape</a:t>
            </a: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lang="en-CA" altLang="en-US" sz="2300" spc="600" dirty="0" smtClean="0">
              <a:solidFill>
                <a:srgbClr val="FFFFFF"/>
              </a:solidFill>
              <a:latin typeface="Gill Sans MT" pitchFamily="34" charset="0"/>
              <a:cs typeface="Arial" pitchFamily="34" charset="0"/>
            </a:endParaRP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en-CA" altLang="en-US" sz="2300" spc="600" dirty="0" smtClean="0">
                <a:solidFill>
                  <a:srgbClr val="FFFFFF"/>
                </a:solidFill>
                <a:latin typeface="Gill Sans MT" pitchFamily="34" charset="0"/>
                <a:cs typeface="Arial" pitchFamily="34" charset="0"/>
              </a:rPr>
              <a:t>mounting </a:t>
            </a:r>
            <a:r>
              <a:rPr lang="en-CA" altLang="en-US" sz="2300" spc="600" dirty="0">
                <a:solidFill>
                  <a:srgbClr val="FFFFFF"/>
                </a:solidFill>
                <a:latin typeface="Gill Sans MT" pitchFamily="34" charset="0"/>
                <a:cs typeface="Arial" pitchFamily="34" charset="0"/>
              </a:rPr>
              <a:t>of idler wheels</a:t>
            </a: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lang="en-CA" altLang="en-US" sz="2300" spc="600" dirty="0" smtClean="0">
              <a:solidFill>
                <a:srgbClr val="FFFFFF"/>
              </a:solidFill>
              <a:latin typeface="Gill Sans MT" pitchFamily="34" charset="0"/>
              <a:cs typeface="Arial" pitchFamily="34" charset="0"/>
            </a:endParaRP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en-CA" altLang="en-US" sz="2300" spc="600" dirty="0" smtClean="0">
                <a:solidFill>
                  <a:srgbClr val="FFFFFF"/>
                </a:solidFill>
                <a:latin typeface="Gill Sans MT" pitchFamily="34" charset="0"/>
                <a:cs typeface="Arial" pitchFamily="34" charset="0"/>
              </a:rPr>
              <a:t>location </a:t>
            </a:r>
            <a:r>
              <a:rPr lang="en-CA" altLang="en-US" sz="2300" spc="600" dirty="0">
                <a:solidFill>
                  <a:srgbClr val="FFFFFF"/>
                </a:solidFill>
                <a:latin typeface="Gill Sans MT" pitchFamily="34" charset="0"/>
                <a:cs typeface="Arial" pitchFamily="34" charset="0"/>
              </a:rPr>
              <a:t>of the pusher interface</a:t>
            </a:r>
          </a:p>
        </p:txBody>
      </p:sp>
    </p:spTree>
    <p:extLst>
      <p:ext uri="{BB962C8B-B14F-4D97-AF65-F5344CB8AC3E}">
        <p14:creationId xmlns:p14="http://schemas.microsoft.com/office/powerpoint/2010/main" val="3410571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Text Box 91"/>
          <p:cNvSpPr txBox="1">
            <a:spLocks noChangeArrowheads="1"/>
          </p:cNvSpPr>
          <p:nvPr/>
        </p:nvSpPr>
        <p:spPr bwMode="auto">
          <a:xfrm>
            <a:off x="2699792" y="6237312"/>
            <a:ext cx="6063456" cy="219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0C0C0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383838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383838"/>
                  </a:outerShdw>
                </a:effectLst>
              </a14:hiddenEffects>
            </a:ext>
          </a:extLst>
        </p:spPr>
        <p:txBody>
          <a:bodyPr vert="horz" wrap="square" lIns="32653" tIns="32653" rIns="32653" bIns="32653" numCol="1" anchor="t" anchorCtr="0" compatLnSpc="1">
            <a:prstTxWarp prst="textNoShape">
              <a:avLst/>
            </a:prstTxWarp>
          </a:bodyPr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800" dirty="0">
                <a:solidFill>
                  <a:srgbClr val="FFFFFF"/>
                </a:solidFill>
                <a:latin typeface="Gill Sans MT" pitchFamily="34" charset="0"/>
                <a:cs typeface="Arial" pitchFamily="34" charset="0"/>
              </a:rPr>
              <a:t>University of Waterloo—</a:t>
            </a:r>
            <a:r>
              <a:rPr lang="en-US" altLang="en-US" sz="800" dirty="0" err="1">
                <a:solidFill>
                  <a:srgbClr val="FFFFFF"/>
                </a:solidFill>
                <a:latin typeface="Gill Sans MT" pitchFamily="34" charset="0"/>
                <a:cs typeface="Arial" pitchFamily="34" charset="0"/>
              </a:rPr>
              <a:t>Hyperloop</a:t>
            </a:r>
            <a:r>
              <a:rPr lang="en-US" altLang="en-US" sz="800" dirty="0">
                <a:solidFill>
                  <a:srgbClr val="FFFFFF"/>
                </a:solidFill>
                <a:latin typeface="Gill Sans MT" pitchFamily="34" charset="0"/>
                <a:cs typeface="Arial" pitchFamily="34" charset="0"/>
              </a:rPr>
              <a:t> Final Design Package  |  </a:t>
            </a:r>
            <a:fld id="{27534BE9-A416-4346-B4FD-8FA6C094B8FB}" type="slidenum">
              <a:rPr lang="en-US" altLang="en-US" sz="800">
                <a:solidFill>
                  <a:srgbClr val="FFFFFF"/>
                </a:solidFill>
                <a:latin typeface="Gill Sans MT" pitchFamily="34" charset="0"/>
                <a:cs typeface="Arial" pitchFamily="34" charset="0"/>
              </a:rPr>
              <a:pPr algn="r" fontAlgn="base">
                <a:spcBef>
                  <a:spcPct val="0"/>
                </a:spcBef>
                <a:spcAft>
                  <a:spcPct val="0"/>
                </a:spcAft>
              </a:pPr>
              <a:t>36</a:t>
            </a:fld>
            <a:endParaRPr lang="en-US" altLang="en-US" sz="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55" name="Rectangle 92"/>
          <p:cNvSpPr>
            <a:spLocks noChangeArrowheads="1"/>
          </p:cNvSpPr>
          <p:nvPr/>
        </p:nvSpPr>
        <p:spPr bwMode="auto">
          <a:xfrm>
            <a:off x="107504" y="116632"/>
            <a:ext cx="8928991" cy="6624735"/>
          </a:xfrm>
          <a:prstGeom prst="rect">
            <a:avLst/>
          </a:prstGeom>
          <a:noFill/>
          <a:ln w="304800" algn="ctr">
            <a:solidFill>
              <a:srgbClr val="FFFF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0C0C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383838"/>
                  </a:outerShdw>
                </a:effectLst>
              </a14:hiddenEffects>
            </a:ext>
          </a:extLst>
        </p:spPr>
        <p:txBody>
          <a:bodyPr vert="horz" wrap="square" lIns="32653" tIns="32653" rIns="32653" bIns="32653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1056" name="Rectangle 93"/>
          <p:cNvSpPr>
            <a:spLocks noChangeArrowheads="1"/>
          </p:cNvSpPr>
          <p:nvPr/>
        </p:nvSpPr>
        <p:spPr bwMode="auto">
          <a:xfrm>
            <a:off x="323529" y="332656"/>
            <a:ext cx="8496944" cy="6192688"/>
          </a:xfrm>
          <a:prstGeom prst="rect">
            <a:avLst/>
          </a:prstGeom>
          <a:noFill/>
          <a:ln w="6350" algn="ctr">
            <a:solidFill>
              <a:srgbClr val="FFFF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0C0C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383838"/>
                  </a:outerShdw>
                </a:effectLst>
              </a14:hiddenEffects>
            </a:ext>
          </a:extLst>
        </p:spPr>
        <p:txBody>
          <a:bodyPr vert="horz" wrap="square" lIns="32653" tIns="32653" rIns="32653" bIns="32653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cxnSp>
        <p:nvCxnSpPr>
          <p:cNvPr id="112" name="AutoShape 95"/>
          <p:cNvCxnSpPr>
            <a:cxnSpLocks noChangeShapeType="1"/>
          </p:cNvCxnSpPr>
          <p:nvPr/>
        </p:nvCxnSpPr>
        <p:spPr bwMode="auto">
          <a:xfrm>
            <a:off x="323529" y="6177876"/>
            <a:ext cx="8496944" cy="0"/>
          </a:xfrm>
          <a:prstGeom prst="straightConnector1">
            <a:avLst/>
          </a:prstGeom>
          <a:noFill/>
          <a:ln w="6350" algn="ctr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383838"/>
                  </a:outerShdw>
                </a:effectLst>
              </a14:hiddenEffects>
            </a:ext>
          </a:extLst>
        </p:spPr>
      </p:cxnSp>
      <p:sp>
        <p:nvSpPr>
          <p:cNvPr id="21" name="Text Box 84"/>
          <p:cNvSpPr txBox="1">
            <a:spLocks noChangeArrowheads="1"/>
          </p:cNvSpPr>
          <p:nvPr/>
        </p:nvSpPr>
        <p:spPr bwMode="auto">
          <a:xfrm>
            <a:off x="80168" y="908720"/>
            <a:ext cx="8983662" cy="136048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39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C0C0C0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383838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2653" tIns="32653" rIns="32653" bIns="32653" numCol="1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300" spc="600" dirty="0" smtClean="0">
                <a:solidFill>
                  <a:srgbClr val="FFFFFF"/>
                </a:solidFill>
                <a:latin typeface="Gill Sans MT" pitchFamily="34" charset="0"/>
                <a:cs typeface="Arial" pitchFamily="34" charset="0"/>
              </a:rPr>
              <a:t>SCALABILITY</a:t>
            </a:r>
            <a:endParaRPr lang="en-US" altLang="en-US" spc="6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24578" name="Picture 2" descr="trainrenderHyperloop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1658" y="1904305"/>
            <a:ext cx="6720681" cy="3360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397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Text Box 91"/>
          <p:cNvSpPr txBox="1">
            <a:spLocks noChangeArrowheads="1"/>
          </p:cNvSpPr>
          <p:nvPr/>
        </p:nvSpPr>
        <p:spPr bwMode="auto">
          <a:xfrm>
            <a:off x="2699792" y="6237312"/>
            <a:ext cx="6063456" cy="219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0C0C0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383838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383838"/>
                  </a:outerShdw>
                </a:effectLst>
              </a14:hiddenEffects>
            </a:ext>
          </a:extLst>
        </p:spPr>
        <p:txBody>
          <a:bodyPr vert="horz" wrap="square" lIns="32653" tIns="32653" rIns="32653" bIns="32653" numCol="1" anchor="t" anchorCtr="0" compatLnSpc="1">
            <a:prstTxWarp prst="textNoShape">
              <a:avLst/>
            </a:prstTxWarp>
          </a:bodyPr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800" dirty="0">
                <a:solidFill>
                  <a:srgbClr val="FFFFFF"/>
                </a:solidFill>
                <a:latin typeface="Gill Sans MT" pitchFamily="34" charset="0"/>
                <a:cs typeface="Arial" pitchFamily="34" charset="0"/>
              </a:rPr>
              <a:t>University of Waterloo—</a:t>
            </a:r>
            <a:r>
              <a:rPr lang="en-US" altLang="en-US" sz="800" dirty="0" err="1">
                <a:solidFill>
                  <a:srgbClr val="FFFFFF"/>
                </a:solidFill>
                <a:latin typeface="Gill Sans MT" pitchFamily="34" charset="0"/>
                <a:cs typeface="Arial" pitchFamily="34" charset="0"/>
              </a:rPr>
              <a:t>Hyperloop</a:t>
            </a:r>
            <a:r>
              <a:rPr lang="en-US" altLang="en-US" sz="800" dirty="0">
                <a:solidFill>
                  <a:srgbClr val="FFFFFF"/>
                </a:solidFill>
                <a:latin typeface="Gill Sans MT" pitchFamily="34" charset="0"/>
                <a:cs typeface="Arial" pitchFamily="34" charset="0"/>
              </a:rPr>
              <a:t> Final Design Package  |  </a:t>
            </a:r>
            <a:fld id="{27534BE9-A416-4346-B4FD-8FA6C094B8FB}" type="slidenum">
              <a:rPr lang="en-US" altLang="en-US" sz="800">
                <a:solidFill>
                  <a:srgbClr val="FFFFFF"/>
                </a:solidFill>
                <a:latin typeface="Gill Sans MT" pitchFamily="34" charset="0"/>
                <a:cs typeface="Arial" pitchFamily="34" charset="0"/>
              </a:rPr>
              <a:pPr algn="r" fontAlgn="base">
                <a:spcBef>
                  <a:spcPct val="0"/>
                </a:spcBef>
                <a:spcAft>
                  <a:spcPct val="0"/>
                </a:spcAft>
              </a:pPr>
              <a:t>37</a:t>
            </a:fld>
            <a:endParaRPr lang="en-US" altLang="en-US" sz="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55" name="Rectangle 92"/>
          <p:cNvSpPr>
            <a:spLocks noChangeArrowheads="1"/>
          </p:cNvSpPr>
          <p:nvPr/>
        </p:nvSpPr>
        <p:spPr bwMode="auto">
          <a:xfrm>
            <a:off x="107504" y="116632"/>
            <a:ext cx="8928991" cy="6624735"/>
          </a:xfrm>
          <a:prstGeom prst="rect">
            <a:avLst/>
          </a:prstGeom>
          <a:noFill/>
          <a:ln w="304800" algn="ctr">
            <a:solidFill>
              <a:srgbClr val="FFFF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0C0C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383838"/>
                  </a:outerShdw>
                </a:effectLst>
              </a14:hiddenEffects>
            </a:ext>
          </a:extLst>
        </p:spPr>
        <p:txBody>
          <a:bodyPr vert="horz" wrap="square" lIns="32653" tIns="32653" rIns="32653" bIns="32653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1056" name="Rectangle 93"/>
          <p:cNvSpPr>
            <a:spLocks noChangeArrowheads="1"/>
          </p:cNvSpPr>
          <p:nvPr/>
        </p:nvSpPr>
        <p:spPr bwMode="auto">
          <a:xfrm>
            <a:off x="323529" y="332656"/>
            <a:ext cx="8496944" cy="6192688"/>
          </a:xfrm>
          <a:prstGeom prst="rect">
            <a:avLst/>
          </a:prstGeom>
          <a:noFill/>
          <a:ln w="6350" algn="ctr">
            <a:solidFill>
              <a:srgbClr val="FFFF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0C0C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383838"/>
                  </a:outerShdw>
                </a:effectLst>
              </a14:hiddenEffects>
            </a:ext>
          </a:extLst>
        </p:spPr>
        <p:txBody>
          <a:bodyPr vert="horz" wrap="square" lIns="32653" tIns="32653" rIns="32653" bIns="32653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cxnSp>
        <p:nvCxnSpPr>
          <p:cNvPr id="1119" name="AutoShape 95"/>
          <p:cNvCxnSpPr>
            <a:cxnSpLocks noChangeShapeType="1"/>
          </p:cNvCxnSpPr>
          <p:nvPr/>
        </p:nvCxnSpPr>
        <p:spPr bwMode="auto">
          <a:xfrm>
            <a:off x="323529" y="1165201"/>
            <a:ext cx="8496944" cy="0"/>
          </a:xfrm>
          <a:prstGeom prst="straightConnector1">
            <a:avLst/>
          </a:prstGeom>
          <a:noFill/>
          <a:ln w="6350" algn="ctr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383838"/>
                  </a:outerShdw>
                </a:effectLst>
              </a14:hiddenEffects>
            </a:ext>
          </a:extLst>
        </p:spPr>
      </p:cxnSp>
      <p:cxnSp>
        <p:nvCxnSpPr>
          <p:cNvPr id="112" name="AutoShape 95"/>
          <p:cNvCxnSpPr>
            <a:cxnSpLocks noChangeShapeType="1"/>
          </p:cNvCxnSpPr>
          <p:nvPr/>
        </p:nvCxnSpPr>
        <p:spPr bwMode="auto">
          <a:xfrm>
            <a:off x="323529" y="6177876"/>
            <a:ext cx="8496944" cy="0"/>
          </a:xfrm>
          <a:prstGeom prst="straightConnector1">
            <a:avLst/>
          </a:prstGeom>
          <a:noFill/>
          <a:ln w="6350" algn="ctr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383838"/>
                  </a:outerShdw>
                </a:effectLst>
              </a14:hiddenEffects>
            </a:ext>
          </a:extLst>
        </p:spPr>
      </p:cxnSp>
      <p:sp>
        <p:nvSpPr>
          <p:cNvPr id="119" name="Text Box 84"/>
          <p:cNvSpPr txBox="1">
            <a:spLocks noChangeArrowheads="1"/>
          </p:cNvSpPr>
          <p:nvPr/>
        </p:nvSpPr>
        <p:spPr bwMode="auto">
          <a:xfrm>
            <a:off x="467544" y="484957"/>
            <a:ext cx="8208912" cy="567779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39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C0C0C0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383838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2653" tIns="32653" rIns="32653" bIns="32653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300" spc="600" dirty="0" smtClean="0">
                <a:solidFill>
                  <a:srgbClr val="FFFFFF"/>
                </a:solidFill>
                <a:latin typeface="Gill Sans MT" pitchFamily="34" charset="0"/>
                <a:cs typeface="Arial" pitchFamily="34" charset="0"/>
              </a:rPr>
              <a:t>FULLSIZE SPECIFICATIONS</a:t>
            </a:r>
            <a:endParaRPr lang="en-US" altLang="en-US" spc="6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Text Box 84"/>
          <p:cNvSpPr txBox="1">
            <a:spLocks noChangeArrowheads="1"/>
          </p:cNvSpPr>
          <p:nvPr/>
        </p:nvSpPr>
        <p:spPr bwMode="auto">
          <a:xfrm>
            <a:off x="460708" y="1268761"/>
            <a:ext cx="6919604" cy="1584176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39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C0C0C0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383838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2653" tIns="32653" rIns="32653" bIns="32653" numCol="1" anchor="t" anchorCtr="0" compatLnSpc="1">
            <a:prstTxWarp prst="textNoShape">
              <a:avLst/>
            </a:prstTxWarp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en-CA" altLang="en-US" sz="2000" spc="600" dirty="0">
                <a:solidFill>
                  <a:srgbClr val="FFFFFF"/>
                </a:solidFill>
                <a:latin typeface="Gill Sans MT" pitchFamily="34" charset="0"/>
                <a:cs typeface="Arial" pitchFamily="34" charset="0"/>
              </a:rPr>
              <a:t>Capacity: 26 passengers per </a:t>
            </a:r>
            <a:r>
              <a:rPr lang="en-CA" altLang="en-US" sz="2000" spc="600" dirty="0" smtClean="0">
                <a:solidFill>
                  <a:srgbClr val="FFFFFF"/>
                </a:solidFill>
                <a:latin typeface="Gill Sans MT" pitchFamily="34" charset="0"/>
                <a:cs typeface="Arial" pitchFamily="34" charset="0"/>
              </a:rPr>
              <a:t>pod</a:t>
            </a:r>
            <a:endParaRPr lang="en-CA" altLang="en-US" sz="2000" spc="600" dirty="0">
              <a:solidFill>
                <a:srgbClr val="FFFFFF"/>
              </a:solidFill>
              <a:latin typeface="Gill Sans MT" pitchFamily="34" charset="0"/>
              <a:cs typeface="Arial" pitchFamily="34" charset="0"/>
            </a:endParaRP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en-CA" altLang="en-US" sz="2000" spc="600" dirty="0">
                <a:solidFill>
                  <a:srgbClr val="FFFFFF"/>
                </a:solidFill>
                <a:latin typeface="Gill Sans MT" pitchFamily="34" charset="0"/>
                <a:cs typeface="Arial" pitchFamily="34" charset="0"/>
              </a:rPr>
              <a:t>Interior diameter: 2 </a:t>
            </a:r>
            <a:r>
              <a:rPr lang="en-CA" altLang="en-US" sz="2000" spc="600" dirty="0" smtClean="0">
                <a:solidFill>
                  <a:srgbClr val="FFFFFF"/>
                </a:solidFill>
                <a:latin typeface="Gill Sans MT" pitchFamily="34" charset="0"/>
                <a:cs typeface="Arial" pitchFamily="34" charset="0"/>
              </a:rPr>
              <a:t>meters</a:t>
            </a:r>
            <a:endParaRPr lang="en-CA" altLang="en-US" sz="2000" spc="600" dirty="0">
              <a:solidFill>
                <a:srgbClr val="FFFFFF"/>
              </a:solidFill>
              <a:latin typeface="Gill Sans MT" pitchFamily="34" charset="0"/>
              <a:cs typeface="Arial" pitchFamily="34" charset="0"/>
            </a:endParaRP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en-CA" altLang="en-US" sz="2000" spc="600" dirty="0">
                <a:solidFill>
                  <a:srgbClr val="FFFFFF"/>
                </a:solidFill>
                <a:latin typeface="Gill Sans MT" pitchFamily="34" charset="0"/>
                <a:cs typeface="Arial" pitchFamily="34" charset="0"/>
              </a:rPr>
              <a:t>Top speed:  ~1220 </a:t>
            </a:r>
            <a:r>
              <a:rPr lang="en-CA" altLang="en-US" sz="2000" spc="600" dirty="0" smtClean="0">
                <a:solidFill>
                  <a:srgbClr val="FFFFFF"/>
                </a:solidFill>
                <a:latin typeface="Gill Sans MT" pitchFamily="34" charset="0"/>
                <a:cs typeface="Arial" pitchFamily="34" charset="0"/>
              </a:rPr>
              <a:t>km/h</a:t>
            </a:r>
            <a:endParaRPr lang="en-CA" altLang="en-US" sz="2000" spc="600" dirty="0">
              <a:solidFill>
                <a:srgbClr val="FFFFFF"/>
              </a:solidFill>
              <a:latin typeface="Gill Sans MT" pitchFamily="34" charset="0"/>
              <a:cs typeface="Arial" pitchFamily="34" charset="0"/>
            </a:endParaRP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en-CA" altLang="en-US" sz="2000" spc="600" dirty="0">
                <a:solidFill>
                  <a:srgbClr val="FFFFFF"/>
                </a:solidFill>
                <a:latin typeface="Gill Sans MT" pitchFamily="34" charset="0"/>
                <a:cs typeface="Arial" pitchFamily="34" charset="0"/>
              </a:rPr>
              <a:t>Cost: ~ $500,000 per pod</a:t>
            </a:r>
          </a:p>
        </p:txBody>
      </p:sp>
      <p:pic>
        <p:nvPicPr>
          <p:cNvPr id="1026" name="Picture 2" descr="axialinterior_expor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613087"/>
            <a:ext cx="6983516" cy="3491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7499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Text Box 91"/>
          <p:cNvSpPr txBox="1">
            <a:spLocks noChangeArrowheads="1"/>
          </p:cNvSpPr>
          <p:nvPr/>
        </p:nvSpPr>
        <p:spPr bwMode="auto">
          <a:xfrm>
            <a:off x="2699792" y="6237312"/>
            <a:ext cx="6063456" cy="219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0C0C0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383838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383838"/>
                  </a:outerShdw>
                </a:effectLst>
              </a14:hiddenEffects>
            </a:ext>
          </a:extLst>
        </p:spPr>
        <p:txBody>
          <a:bodyPr vert="horz" wrap="square" lIns="32653" tIns="32653" rIns="32653" bIns="32653" numCol="1" anchor="t" anchorCtr="0" compatLnSpc="1">
            <a:prstTxWarp prst="textNoShape">
              <a:avLst/>
            </a:prstTxWarp>
          </a:bodyPr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800" dirty="0">
                <a:solidFill>
                  <a:srgbClr val="FFFFFF"/>
                </a:solidFill>
                <a:latin typeface="Gill Sans MT" pitchFamily="34" charset="0"/>
                <a:cs typeface="Arial" pitchFamily="34" charset="0"/>
              </a:rPr>
              <a:t>University of Waterloo—</a:t>
            </a:r>
            <a:r>
              <a:rPr lang="en-US" altLang="en-US" sz="800" dirty="0" err="1">
                <a:solidFill>
                  <a:srgbClr val="FFFFFF"/>
                </a:solidFill>
                <a:latin typeface="Gill Sans MT" pitchFamily="34" charset="0"/>
                <a:cs typeface="Arial" pitchFamily="34" charset="0"/>
              </a:rPr>
              <a:t>Hyperloop</a:t>
            </a:r>
            <a:r>
              <a:rPr lang="en-US" altLang="en-US" sz="800" dirty="0">
                <a:solidFill>
                  <a:srgbClr val="FFFFFF"/>
                </a:solidFill>
                <a:latin typeface="Gill Sans MT" pitchFamily="34" charset="0"/>
                <a:cs typeface="Arial" pitchFamily="34" charset="0"/>
              </a:rPr>
              <a:t> Final Design Package  |  </a:t>
            </a:r>
            <a:fld id="{27534BE9-A416-4346-B4FD-8FA6C094B8FB}" type="slidenum">
              <a:rPr lang="en-US" altLang="en-US" sz="800">
                <a:solidFill>
                  <a:srgbClr val="FFFFFF"/>
                </a:solidFill>
                <a:latin typeface="Gill Sans MT" pitchFamily="34" charset="0"/>
                <a:cs typeface="Arial" pitchFamily="34" charset="0"/>
              </a:rPr>
              <a:pPr algn="r" fontAlgn="base">
                <a:spcBef>
                  <a:spcPct val="0"/>
                </a:spcBef>
                <a:spcAft>
                  <a:spcPct val="0"/>
                </a:spcAft>
              </a:pPr>
              <a:t>38</a:t>
            </a:fld>
            <a:endParaRPr lang="en-US" altLang="en-US" sz="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55" name="Rectangle 92"/>
          <p:cNvSpPr>
            <a:spLocks noChangeArrowheads="1"/>
          </p:cNvSpPr>
          <p:nvPr/>
        </p:nvSpPr>
        <p:spPr bwMode="auto">
          <a:xfrm>
            <a:off x="107504" y="116632"/>
            <a:ext cx="8928991" cy="6624735"/>
          </a:xfrm>
          <a:prstGeom prst="rect">
            <a:avLst/>
          </a:prstGeom>
          <a:noFill/>
          <a:ln w="304800" algn="ctr">
            <a:solidFill>
              <a:srgbClr val="FFFF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0C0C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383838"/>
                  </a:outerShdw>
                </a:effectLst>
              </a14:hiddenEffects>
            </a:ext>
          </a:extLst>
        </p:spPr>
        <p:txBody>
          <a:bodyPr vert="horz" wrap="square" lIns="32653" tIns="32653" rIns="32653" bIns="32653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1056" name="Rectangle 93"/>
          <p:cNvSpPr>
            <a:spLocks noChangeArrowheads="1"/>
          </p:cNvSpPr>
          <p:nvPr/>
        </p:nvSpPr>
        <p:spPr bwMode="auto">
          <a:xfrm>
            <a:off x="323529" y="332656"/>
            <a:ext cx="8496944" cy="6192688"/>
          </a:xfrm>
          <a:prstGeom prst="rect">
            <a:avLst/>
          </a:prstGeom>
          <a:noFill/>
          <a:ln w="6350" algn="ctr">
            <a:solidFill>
              <a:srgbClr val="FFFF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0C0C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383838"/>
                  </a:outerShdw>
                </a:effectLst>
              </a14:hiddenEffects>
            </a:ext>
          </a:extLst>
        </p:spPr>
        <p:txBody>
          <a:bodyPr vert="horz" wrap="square" lIns="32653" tIns="32653" rIns="32653" bIns="32653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cxnSp>
        <p:nvCxnSpPr>
          <p:cNvPr id="1119" name="AutoShape 95"/>
          <p:cNvCxnSpPr>
            <a:cxnSpLocks noChangeShapeType="1"/>
          </p:cNvCxnSpPr>
          <p:nvPr/>
        </p:nvCxnSpPr>
        <p:spPr bwMode="auto">
          <a:xfrm>
            <a:off x="323529" y="1165201"/>
            <a:ext cx="8496944" cy="0"/>
          </a:xfrm>
          <a:prstGeom prst="straightConnector1">
            <a:avLst/>
          </a:prstGeom>
          <a:noFill/>
          <a:ln w="6350" algn="ctr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383838"/>
                  </a:outerShdw>
                </a:effectLst>
              </a14:hiddenEffects>
            </a:ext>
          </a:extLst>
        </p:spPr>
      </p:cxnSp>
      <p:cxnSp>
        <p:nvCxnSpPr>
          <p:cNvPr id="112" name="AutoShape 95"/>
          <p:cNvCxnSpPr>
            <a:cxnSpLocks noChangeShapeType="1"/>
          </p:cNvCxnSpPr>
          <p:nvPr/>
        </p:nvCxnSpPr>
        <p:spPr bwMode="auto">
          <a:xfrm>
            <a:off x="323529" y="6177876"/>
            <a:ext cx="8496944" cy="0"/>
          </a:xfrm>
          <a:prstGeom prst="straightConnector1">
            <a:avLst/>
          </a:prstGeom>
          <a:noFill/>
          <a:ln w="6350" algn="ctr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383838"/>
                  </a:outerShdw>
                </a:effectLst>
              </a14:hiddenEffects>
            </a:ext>
          </a:extLst>
        </p:spPr>
      </p:cxnSp>
      <p:sp>
        <p:nvSpPr>
          <p:cNvPr id="119" name="Text Box 84"/>
          <p:cNvSpPr txBox="1">
            <a:spLocks noChangeArrowheads="1"/>
          </p:cNvSpPr>
          <p:nvPr/>
        </p:nvSpPr>
        <p:spPr bwMode="auto">
          <a:xfrm>
            <a:off x="467544" y="484957"/>
            <a:ext cx="8208912" cy="567779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39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C0C0C0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383838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2653" tIns="32653" rIns="32653" bIns="32653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300" spc="600" dirty="0" smtClean="0">
                <a:solidFill>
                  <a:srgbClr val="FFFFFF"/>
                </a:solidFill>
                <a:latin typeface="Gill Sans MT" pitchFamily="34" charset="0"/>
                <a:cs typeface="Arial" pitchFamily="34" charset="0"/>
              </a:rPr>
              <a:t>FULLSIZE SPECIFICATIONS</a:t>
            </a:r>
            <a:endParaRPr lang="en-US" altLang="en-US" spc="6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Text Box 84"/>
          <p:cNvSpPr txBox="1">
            <a:spLocks noChangeArrowheads="1"/>
          </p:cNvSpPr>
          <p:nvPr/>
        </p:nvSpPr>
        <p:spPr bwMode="auto">
          <a:xfrm>
            <a:off x="554335" y="1550504"/>
            <a:ext cx="8208913" cy="3756989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39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C0C0C0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383838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2653" tIns="32653" rIns="32653" bIns="32653" numCol="1" anchor="t" anchorCtr="0" compatLnSpc="1">
            <a:prstTxWarp prst="textNoShape">
              <a:avLst/>
            </a:prstTxWarp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en-CA" altLang="en-US" sz="2300" spc="600" dirty="0">
                <a:solidFill>
                  <a:srgbClr val="FFFFFF"/>
                </a:solidFill>
                <a:latin typeface="Gill Sans MT" pitchFamily="34" charset="0"/>
                <a:cs typeface="Arial" pitchFamily="34" charset="0"/>
              </a:rPr>
              <a:t>Modular </a:t>
            </a:r>
            <a:r>
              <a:rPr lang="en-CA" altLang="en-US" sz="2300" spc="600" dirty="0" smtClean="0">
                <a:solidFill>
                  <a:srgbClr val="FFFFFF"/>
                </a:solidFill>
                <a:latin typeface="Gill Sans MT" pitchFamily="34" charset="0"/>
                <a:cs typeface="Arial" pitchFamily="34" charset="0"/>
              </a:rPr>
              <a:t>Component</a:t>
            </a:r>
          </a:p>
          <a:p>
            <a:pPr marL="751064" lvl="1" indent="-342900" fontAlgn="base"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en-CA" altLang="en-US" sz="2300" spc="600" dirty="0" smtClean="0">
                <a:solidFill>
                  <a:srgbClr val="FFFFFF"/>
                </a:solidFill>
                <a:latin typeface="Gill Sans MT" pitchFamily="34" charset="0"/>
                <a:cs typeface="Arial" pitchFamily="34" charset="0"/>
              </a:rPr>
              <a:t>Easier </a:t>
            </a:r>
            <a:r>
              <a:rPr lang="en-CA" altLang="en-US" sz="2300" spc="600" dirty="0">
                <a:solidFill>
                  <a:srgbClr val="FFFFFF"/>
                </a:solidFill>
                <a:latin typeface="Gill Sans MT" pitchFamily="34" charset="0"/>
                <a:cs typeface="Arial" pitchFamily="34" charset="0"/>
              </a:rPr>
              <a:t>to scale and maintain</a:t>
            </a: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lang="en-CA" altLang="en-US" sz="2300" spc="600" dirty="0">
              <a:solidFill>
                <a:srgbClr val="FFFFFF"/>
              </a:solidFill>
              <a:latin typeface="Gill Sans MT" pitchFamily="34" charset="0"/>
              <a:cs typeface="Arial" pitchFamily="34" charset="0"/>
            </a:endParaRP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en-CA" altLang="en-US" sz="2300" spc="600" dirty="0" err="1">
                <a:solidFill>
                  <a:srgbClr val="FFFFFF"/>
                </a:solidFill>
                <a:latin typeface="Gill Sans MT" pitchFamily="34" charset="0"/>
                <a:cs typeface="Arial" pitchFamily="34" charset="0"/>
              </a:rPr>
              <a:t>Kantrowitz</a:t>
            </a:r>
            <a:r>
              <a:rPr lang="en-CA" altLang="en-US" sz="2300" spc="600" dirty="0">
                <a:solidFill>
                  <a:srgbClr val="FFFFFF"/>
                </a:solidFill>
                <a:latin typeface="Gill Sans MT" pitchFamily="34" charset="0"/>
                <a:cs typeface="Arial" pitchFamily="34" charset="0"/>
              </a:rPr>
              <a:t> </a:t>
            </a:r>
            <a:r>
              <a:rPr lang="en-CA" altLang="en-US" sz="2300" spc="600" dirty="0" smtClean="0">
                <a:solidFill>
                  <a:srgbClr val="FFFFFF"/>
                </a:solidFill>
                <a:latin typeface="Gill Sans MT" pitchFamily="34" charset="0"/>
                <a:cs typeface="Arial" pitchFamily="34" charset="0"/>
              </a:rPr>
              <a:t>limit</a:t>
            </a:r>
          </a:p>
          <a:p>
            <a:pPr marL="751064" lvl="1" indent="-342900" fontAlgn="base"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en-CA" altLang="en-US" sz="2300" spc="600" dirty="0" smtClean="0">
                <a:solidFill>
                  <a:srgbClr val="FFFFFF"/>
                </a:solidFill>
                <a:latin typeface="Gill Sans MT" pitchFamily="34" charset="0"/>
                <a:cs typeface="Arial" pitchFamily="34" charset="0"/>
              </a:rPr>
              <a:t>Need </a:t>
            </a:r>
            <a:r>
              <a:rPr lang="en-CA" altLang="en-US" sz="2300" spc="600" dirty="0">
                <a:solidFill>
                  <a:srgbClr val="FFFFFF"/>
                </a:solidFill>
                <a:latin typeface="Gill Sans MT" pitchFamily="34" charset="0"/>
                <a:cs typeface="Arial" pitchFamily="34" charset="0"/>
              </a:rPr>
              <a:t>to be </a:t>
            </a:r>
            <a:r>
              <a:rPr lang="en-CA" altLang="en-US" sz="2300" spc="600" dirty="0" smtClean="0">
                <a:solidFill>
                  <a:srgbClr val="FFFFFF"/>
                </a:solidFill>
                <a:latin typeface="Gill Sans MT" pitchFamily="34" charset="0"/>
                <a:cs typeface="Arial" pitchFamily="34" charset="0"/>
              </a:rPr>
              <a:t>considered</a:t>
            </a: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en-CA" altLang="en-US" sz="2300" spc="600" dirty="0">
                <a:solidFill>
                  <a:srgbClr val="FFFFFF"/>
                </a:solidFill>
                <a:latin typeface="Gill Sans MT" pitchFamily="34" charset="0"/>
                <a:cs typeface="Arial" pitchFamily="34" charset="0"/>
              </a:rPr>
              <a:t>Linear induction </a:t>
            </a:r>
            <a:r>
              <a:rPr lang="en-CA" altLang="en-US" sz="2300" spc="600" dirty="0" smtClean="0">
                <a:solidFill>
                  <a:srgbClr val="FFFFFF"/>
                </a:solidFill>
                <a:latin typeface="Gill Sans MT" pitchFamily="34" charset="0"/>
                <a:cs typeface="Arial" pitchFamily="34" charset="0"/>
              </a:rPr>
              <a:t>motors</a:t>
            </a:r>
          </a:p>
          <a:p>
            <a:pPr marL="751064" lvl="1" indent="-342900" fontAlgn="base"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en-CA" altLang="en-US" sz="2300" spc="600" dirty="0" smtClean="0">
                <a:solidFill>
                  <a:srgbClr val="FFFFFF"/>
                </a:solidFill>
                <a:latin typeface="Gill Sans MT" pitchFamily="34" charset="0"/>
                <a:cs typeface="Arial" pitchFamily="34" charset="0"/>
              </a:rPr>
              <a:t>Will </a:t>
            </a:r>
            <a:r>
              <a:rPr lang="en-CA" altLang="en-US" sz="2300" spc="600" dirty="0">
                <a:solidFill>
                  <a:srgbClr val="FFFFFF"/>
                </a:solidFill>
                <a:latin typeface="Gill Sans MT" pitchFamily="34" charset="0"/>
                <a:cs typeface="Arial" pitchFamily="34" charset="0"/>
              </a:rPr>
              <a:t>be used for operational acceleration and deceleration</a:t>
            </a: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lang="en-CA" altLang="en-US" sz="2300" spc="600" dirty="0">
              <a:solidFill>
                <a:srgbClr val="FFFFFF"/>
              </a:solidFill>
              <a:latin typeface="Gill Sans MT" pitchFamily="34" charset="0"/>
              <a:cs typeface="Arial" pitchFamily="34" charset="0"/>
            </a:endParaRP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en-CA" altLang="en-US" sz="2300" spc="600" dirty="0">
                <a:solidFill>
                  <a:srgbClr val="FFFFFF"/>
                </a:solidFill>
                <a:latin typeface="Gill Sans MT" pitchFamily="34" charset="0"/>
                <a:cs typeface="Arial" pitchFamily="34" charset="0"/>
              </a:rPr>
              <a:t>Passenger ergonomics </a:t>
            </a:r>
            <a:r>
              <a:rPr lang="en-CA" altLang="en-US" sz="2300" spc="600" dirty="0" smtClean="0">
                <a:solidFill>
                  <a:srgbClr val="FFFFFF"/>
                </a:solidFill>
                <a:latin typeface="Gill Sans MT" pitchFamily="34" charset="0"/>
                <a:cs typeface="Arial" pitchFamily="34" charset="0"/>
              </a:rPr>
              <a:t>considerations</a:t>
            </a:r>
          </a:p>
          <a:p>
            <a:pPr marL="751064" lvl="1" indent="-342900" fontAlgn="base"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en-CA" altLang="en-US" sz="2300" spc="600" dirty="0" smtClean="0">
                <a:solidFill>
                  <a:srgbClr val="FFFFFF"/>
                </a:solidFill>
                <a:latin typeface="Gill Sans MT" pitchFamily="34" charset="0"/>
                <a:cs typeface="Arial" pitchFamily="34" charset="0"/>
              </a:rPr>
              <a:t>HVAC</a:t>
            </a:r>
            <a:r>
              <a:rPr lang="en-CA" altLang="en-US" sz="2300" spc="600" dirty="0">
                <a:solidFill>
                  <a:srgbClr val="FFFFFF"/>
                </a:solidFill>
                <a:latin typeface="Gill Sans MT" pitchFamily="34" charset="0"/>
                <a:cs typeface="Arial" pitchFamily="34" charset="0"/>
              </a:rPr>
              <a:t>, entertainment, interior design </a:t>
            </a:r>
            <a:r>
              <a:rPr lang="en-CA" altLang="en-US" sz="2300" spc="600" dirty="0" err="1">
                <a:solidFill>
                  <a:srgbClr val="FFFFFF"/>
                </a:solidFill>
                <a:latin typeface="Gill Sans MT" pitchFamily="34" charset="0"/>
                <a:cs typeface="Arial" pitchFamily="34" charset="0"/>
              </a:rPr>
              <a:t>etc</a:t>
            </a:r>
            <a:endParaRPr lang="en-CA" altLang="en-US" sz="2300" spc="600" dirty="0">
              <a:solidFill>
                <a:srgbClr val="FFFFFF"/>
              </a:solidFill>
              <a:latin typeface="Gill Sans MT" pitchFamily="34" charset="0"/>
              <a:cs typeface="Arial" pitchFamily="34" charset="0"/>
            </a:endParaRP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lang="en-CA" altLang="en-US" sz="2300" spc="600" dirty="0">
              <a:solidFill>
                <a:srgbClr val="FFFFFF"/>
              </a:solidFill>
              <a:latin typeface="Gill Sans MT" pitchFamily="34" charset="0"/>
              <a:cs typeface="Arial" pitchFamily="34" charset="0"/>
            </a:endParaRP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lang="en-CA" altLang="en-US" sz="2300" spc="600" dirty="0">
              <a:solidFill>
                <a:srgbClr val="FFFFFF"/>
              </a:solidFill>
              <a:latin typeface="Gill Sans MT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4916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Text Box 91"/>
          <p:cNvSpPr txBox="1">
            <a:spLocks noChangeArrowheads="1"/>
          </p:cNvSpPr>
          <p:nvPr/>
        </p:nvSpPr>
        <p:spPr bwMode="auto">
          <a:xfrm>
            <a:off x="2699792" y="6237312"/>
            <a:ext cx="6063456" cy="219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0C0C0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383838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383838"/>
                  </a:outerShdw>
                </a:effectLst>
              </a14:hiddenEffects>
            </a:ext>
          </a:extLst>
        </p:spPr>
        <p:txBody>
          <a:bodyPr vert="horz" wrap="square" lIns="32653" tIns="32653" rIns="32653" bIns="32653" numCol="1" anchor="t" anchorCtr="0" compatLnSpc="1">
            <a:prstTxWarp prst="textNoShape">
              <a:avLst/>
            </a:prstTxWarp>
          </a:bodyPr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800" dirty="0">
                <a:solidFill>
                  <a:srgbClr val="FFFFFF"/>
                </a:solidFill>
                <a:latin typeface="Gill Sans MT" pitchFamily="34" charset="0"/>
                <a:cs typeface="Arial" pitchFamily="34" charset="0"/>
              </a:rPr>
              <a:t>University of Waterloo—</a:t>
            </a:r>
            <a:r>
              <a:rPr lang="en-US" altLang="en-US" sz="800" dirty="0" err="1">
                <a:solidFill>
                  <a:srgbClr val="FFFFFF"/>
                </a:solidFill>
                <a:latin typeface="Gill Sans MT" pitchFamily="34" charset="0"/>
                <a:cs typeface="Arial" pitchFamily="34" charset="0"/>
              </a:rPr>
              <a:t>Hyperloop</a:t>
            </a:r>
            <a:r>
              <a:rPr lang="en-US" altLang="en-US" sz="800" dirty="0">
                <a:solidFill>
                  <a:srgbClr val="FFFFFF"/>
                </a:solidFill>
                <a:latin typeface="Gill Sans MT" pitchFamily="34" charset="0"/>
                <a:cs typeface="Arial" pitchFamily="34" charset="0"/>
              </a:rPr>
              <a:t> Final Design Package  |  </a:t>
            </a:r>
            <a:fld id="{27534BE9-A416-4346-B4FD-8FA6C094B8FB}" type="slidenum">
              <a:rPr lang="en-US" altLang="en-US" sz="800">
                <a:solidFill>
                  <a:srgbClr val="FFFFFF"/>
                </a:solidFill>
                <a:latin typeface="Gill Sans MT" pitchFamily="34" charset="0"/>
                <a:cs typeface="Arial" pitchFamily="34" charset="0"/>
              </a:rPr>
              <a:pPr algn="r" fontAlgn="base">
                <a:spcBef>
                  <a:spcPct val="0"/>
                </a:spcBef>
                <a:spcAft>
                  <a:spcPct val="0"/>
                </a:spcAft>
              </a:pPr>
              <a:t>39</a:t>
            </a:fld>
            <a:endParaRPr lang="en-US" altLang="en-US" sz="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55" name="Rectangle 92"/>
          <p:cNvSpPr>
            <a:spLocks noChangeArrowheads="1"/>
          </p:cNvSpPr>
          <p:nvPr/>
        </p:nvSpPr>
        <p:spPr bwMode="auto">
          <a:xfrm>
            <a:off x="107504" y="116632"/>
            <a:ext cx="8928991" cy="6624735"/>
          </a:xfrm>
          <a:prstGeom prst="rect">
            <a:avLst/>
          </a:prstGeom>
          <a:noFill/>
          <a:ln w="304800" algn="ctr">
            <a:solidFill>
              <a:srgbClr val="FFFF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0C0C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383838"/>
                  </a:outerShdw>
                </a:effectLst>
              </a14:hiddenEffects>
            </a:ext>
          </a:extLst>
        </p:spPr>
        <p:txBody>
          <a:bodyPr vert="horz" wrap="square" lIns="32653" tIns="32653" rIns="32653" bIns="32653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1056" name="Rectangle 93"/>
          <p:cNvSpPr>
            <a:spLocks noChangeArrowheads="1"/>
          </p:cNvSpPr>
          <p:nvPr/>
        </p:nvSpPr>
        <p:spPr bwMode="auto">
          <a:xfrm>
            <a:off x="323529" y="332656"/>
            <a:ext cx="8496944" cy="6192688"/>
          </a:xfrm>
          <a:prstGeom prst="rect">
            <a:avLst/>
          </a:prstGeom>
          <a:noFill/>
          <a:ln w="6350" algn="ctr">
            <a:solidFill>
              <a:srgbClr val="FFFF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0C0C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383838"/>
                  </a:outerShdw>
                </a:effectLst>
              </a14:hiddenEffects>
            </a:ext>
          </a:extLst>
        </p:spPr>
        <p:txBody>
          <a:bodyPr vert="horz" wrap="square" lIns="32653" tIns="32653" rIns="32653" bIns="32653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cxnSp>
        <p:nvCxnSpPr>
          <p:cNvPr id="1119" name="AutoShape 95"/>
          <p:cNvCxnSpPr>
            <a:cxnSpLocks noChangeShapeType="1"/>
          </p:cNvCxnSpPr>
          <p:nvPr/>
        </p:nvCxnSpPr>
        <p:spPr bwMode="auto">
          <a:xfrm>
            <a:off x="323529" y="1165201"/>
            <a:ext cx="8496944" cy="0"/>
          </a:xfrm>
          <a:prstGeom prst="straightConnector1">
            <a:avLst/>
          </a:prstGeom>
          <a:noFill/>
          <a:ln w="6350" algn="ctr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383838"/>
                  </a:outerShdw>
                </a:effectLst>
              </a14:hiddenEffects>
            </a:ext>
          </a:extLst>
        </p:spPr>
      </p:cxnSp>
      <p:cxnSp>
        <p:nvCxnSpPr>
          <p:cNvPr id="112" name="AutoShape 95"/>
          <p:cNvCxnSpPr>
            <a:cxnSpLocks noChangeShapeType="1"/>
          </p:cNvCxnSpPr>
          <p:nvPr/>
        </p:nvCxnSpPr>
        <p:spPr bwMode="auto">
          <a:xfrm>
            <a:off x="323529" y="6177876"/>
            <a:ext cx="8496944" cy="0"/>
          </a:xfrm>
          <a:prstGeom prst="straightConnector1">
            <a:avLst/>
          </a:prstGeom>
          <a:noFill/>
          <a:ln w="6350" algn="ctr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383838"/>
                  </a:outerShdw>
                </a:effectLst>
              </a14:hiddenEffects>
            </a:ext>
          </a:extLst>
        </p:spPr>
      </p:cxnSp>
      <p:sp>
        <p:nvSpPr>
          <p:cNvPr id="119" name="Text Box 84"/>
          <p:cNvSpPr txBox="1">
            <a:spLocks noChangeArrowheads="1"/>
          </p:cNvSpPr>
          <p:nvPr/>
        </p:nvSpPr>
        <p:spPr bwMode="auto">
          <a:xfrm>
            <a:off x="467544" y="484957"/>
            <a:ext cx="8208912" cy="567779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39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C0C0C0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383838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2653" tIns="32653" rIns="32653" bIns="32653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300" spc="600" dirty="0" smtClean="0">
                <a:solidFill>
                  <a:srgbClr val="FFFFFF"/>
                </a:solidFill>
                <a:latin typeface="Gill Sans MT" pitchFamily="34" charset="0"/>
                <a:cs typeface="Arial" pitchFamily="34" charset="0"/>
              </a:rPr>
              <a:t>SPONSORSHIPS</a:t>
            </a:r>
            <a:endParaRPr lang="en-US" altLang="en-US" spc="6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Text Box 84"/>
          <p:cNvSpPr txBox="1">
            <a:spLocks noChangeArrowheads="1"/>
          </p:cNvSpPr>
          <p:nvPr/>
        </p:nvSpPr>
        <p:spPr bwMode="auto">
          <a:xfrm>
            <a:off x="554335" y="1550504"/>
            <a:ext cx="8208913" cy="3756989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39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C0C0C0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383838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2653" tIns="32653" rIns="32653" bIns="32653" numCol="1" anchor="t" anchorCtr="0" compatLnSpc="1">
            <a:prstTxWarp prst="textNoShape">
              <a:avLst/>
            </a:prstTxWarp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en-CA" altLang="en-US" sz="2300" spc="600" dirty="0" err="1" smtClean="0">
                <a:solidFill>
                  <a:srgbClr val="FFFFFF"/>
                </a:solidFill>
                <a:latin typeface="Gill Sans MT" pitchFamily="34" charset="0"/>
                <a:cs typeface="Arial" pitchFamily="34" charset="0"/>
              </a:rPr>
              <a:t>Kik</a:t>
            </a:r>
            <a:r>
              <a:rPr lang="en-CA" altLang="en-US" sz="2300" spc="600" dirty="0" smtClean="0">
                <a:solidFill>
                  <a:srgbClr val="FFFFFF"/>
                </a:solidFill>
                <a:latin typeface="Gill Sans MT" pitchFamily="34" charset="0"/>
                <a:cs typeface="Arial" pitchFamily="34" charset="0"/>
              </a:rPr>
              <a:t> - Major sponsor</a:t>
            </a: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lang="en-CA" altLang="en-US" sz="2300" spc="600" dirty="0">
              <a:solidFill>
                <a:srgbClr val="FFFFFF"/>
              </a:solidFill>
              <a:latin typeface="Gill Sans MT" pitchFamily="34" charset="0"/>
              <a:cs typeface="Arial" pitchFamily="34" charset="0"/>
            </a:endParaRP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en-CA" altLang="en-US" sz="2300" spc="600" dirty="0">
                <a:solidFill>
                  <a:srgbClr val="FFFFFF"/>
                </a:solidFill>
                <a:latin typeface="Gill Sans MT" pitchFamily="34" charset="0"/>
                <a:cs typeface="Arial" pitchFamily="34" charset="0"/>
              </a:rPr>
              <a:t>University of Waterloo (WEEF, </a:t>
            </a:r>
            <a:r>
              <a:rPr lang="en-CA" altLang="en-US" sz="2300" spc="600" dirty="0" err="1">
                <a:solidFill>
                  <a:srgbClr val="FFFFFF"/>
                </a:solidFill>
                <a:latin typeface="Gill Sans MT" pitchFamily="34" charset="0"/>
                <a:cs typeface="Arial" pitchFamily="34" charset="0"/>
              </a:rPr>
              <a:t>Eng</a:t>
            </a:r>
            <a:r>
              <a:rPr lang="en-CA" altLang="en-US" sz="2300" spc="600" dirty="0">
                <a:solidFill>
                  <a:srgbClr val="FFFFFF"/>
                </a:solidFill>
                <a:latin typeface="Gill Sans MT" pitchFamily="34" charset="0"/>
                <a:cs typeface="Arial" pitchFamily="34" charset="0"/>
              </a:rPr>
              <a:t> </a:t>
            </a:r>
            <a:r>
              <a:rPr lang="en-CA" altLang="en-US" sz="2300" spc="600" dirty="0" err="1">
                <a:solidFill>
                  <a:srgbClr val="FFFFFF"/>
                </a:solidFill>
                <a:latin typeface="Gill Sans MT" pitchFamily="34" charset="0"/>
                <a:cs typeface="Arial" pitchFamily="34" charset="0"/>
              </a:rPr>
              <a:t>Soc</a:t>
            </a:r>
            <a:r>
              <a:rPr lang="en-CA" altLang="en-US" sz="2300" spc="600" dirty="0">
                <a:solidFill>
                  <a:srgbClr val="FFFFFF"/>
                </a:solidFill>
                <a:latin typeface="Gill Sans MT" pitchFamily="34" charset="0"/>
                <a:cs typeface="Arial" pitchFamily="34" charset="0"/>
              </a:rPr>
              <a:t>)</a:t>
            </a: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lang="en-CA" altLang="en-US" sz="2300" spc="600" dirty="0" smtClean="0">
              <a:solidFill>
                <a:srgbClr val="FFFFFF"/>
              </a:solidFill>
              <a:latin typeface="Gill Sans MT" pitchFamily="34" charset="0"/>
              <a:cs typeface="Arial" pitchFamily="34" charset="0"/>
            </a:endParaRP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en-CA" altLang="en-US" sz="2300" spc="600" dirty="0" err="1" smtClean="0">
                <a:solidFill>
                  <a:srgbClr val="FFFFFF"/>
                </a:solidFill>
                <a:latin typeface="Gill Sans MT" pitchFamily="34" charset="0"/>
                <a:cs typeface="Arial" pitchFamily="34" charset="0"/>
              </a:rPr>
              <a:t>Solidworks</a:t>
            </a:r>
            <a:endParaRPr lang="en-CA" altLang="en-US" sz="2300" spc="600" dirty="0">
              <a:solidFill>
                <a:srgbClr val="FFFFFF"/>
              </a:solidFill>
              <a:latin typeface="Gill Sans MT" pitchFamily="34" charset="0"/>
              <a:cs typeface="Arial" pitchFamily="34" charset="0"/>
            </a:endParaRP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lang="en-CA" altLang="en-US" sz="2300" spc="600" dirty="0" smtClean="0">
              <a:solidFill>
                <a:srgbClr val="FFFFFF"/>
              </a:solidFill>
              <a:latin typeface="Gill Sans MT" pitchFamily="34" charset="0"/>
              <a:cs typeface="Arial" pitchFamily="34" charset="0"/>
            </a:endParaRP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en-CA" altLang="en-US" sz="2300" spc="600" dirty="0" smtClean="0">
                <a:solidFill>
                  <a:srgbClr val="FFFFFF"/>
                </a:solidFill>
                <a:latin typeface="Gill Sans MT" pitchFamily="34" charset="0"/>
                <a:cs typeface="Arial" pitchFamily="34" charset="0"/>
              </a:rPr>
              <a:t>Babylon </a:t>
            </a:r>
            <a:r>
              <a:rPr lang="en-CA" altLang="en-US" sz="2300" spc="600" dirty="0">
                <a:solidFill>
                  <a:srgbClr val="FFFFFF"/>
                </a:solidFill>
                <a:latin typeface="Gill Sans MT" pitchFamily="34" charset="0"/>
                <a:cs typeface="Arial" pitchFamily="34" charset="0"/>
              </a:rPr>
              <a:t>VR</a:t>
            </a:r>
          </a:p>
        </p:txBody>
      </p:sp>
    </p:spTree>
    <p:extLst>
      <p:ext uri="{BB962C8B-B14F-4D97-AF65-F5344CB8AC3E}">
        <p14:creationId xmlns:p14="http://schemas.microsoft.com/office/powerpoint/2010/main" val="1619506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Text Box 91"/>
          <p:cNvSpPr txBox="1">
            <a:spLocks noChangeArrowheads="1"/>
          </p:cNvSpPr>
          <p:nvPr/>
        </p:nvSpPr>
        <p:spPr bwMode="auto">
          <a:xfrm>
            <a:off x="2699792" y="6237312"/>
            <a:ext cx="6063456" cy="219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0C0C0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383838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383838"/>
                  </a:outerShdw>
                </a:effectLst>
              </a14:hiddenEffects>
            </a:ext>
          </a:extLst>
        </p:spPr>
        <p:txBody>
          <a:bodyPr vert="horz" wrap="square" lIns="32653" tIns="32653" rIns="32653" bIns="32653" numCol="1" anchor="t" anchorCtr="0" compatLnSpc="1">
            <a:prstTxWarp prst="textNoShape">
              <a:avLst/>
            </a:prstTxWarp>
          </a:bodyPr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800" dirty="0">
                <a:solidFill>
                  <a:srgbClr val="FFFFFF"/>
                </a:solidFill>
                <a:latin typeface="Gill Sans MT" pitchFamily="34" charset="0"/>
                <a:cs typeface="Arial" pitchFamily="34" charset="0"/>
              </a:rPr>
              <a:t>University of Waterloo—</a:t>
            </a:r>
            <a:r>
              <a:rPr lang="en-US" altLang="en-US" sz="800" dirty="0" err="1">
                <a:solidFill>
                  <a:srgbClr val="FFFFFF"/>
                </a:solidFill>
                <a:latin typeface="Gill Sans MT" pitchFamily="34" charset="0"/>
                <a:cs typeface="Arial" pitchFamily="34" charset="0"/>
              </a:rPr>
              <a:t>Hyperloop</a:t>
            </a:r>
            <a:r>
              <a:rPr lang="en-US" altLang="en-US" sz="800" dirty="0">
                <a:solidFill>
                  <a:srgbClr val="FFFFFF"/>
                </a:solidFill>
                <a:latin typeface="Gill Sans MT" pitchFamily="34" charset="0"/>
                <a:cs typeface="Arial" pitchFamily="34" charset="0"/>
              </a:rPr>
              <a:t> Final Design Package  |  </a:t>
            </a:r>
            <a:fld id="{27534BE9-A416-4346-B4FD-8FA6C094B8FB}" type="slidenum">
              <a:rPr lang="en-US" altLang="en-US" sz="800">
                <a:solidFill>
                  <a:srgbClr val="FFFFFF"/>
                </a:solidFill>
                <a:latin typeface="Gill Sans MT" pitchFamily="34" charset="0"/>
                <a:cs typeface="Arial" pitchFamily="34" charset="0"/>
              </a:rPr>
              <a:pPr algn="r" fontAlgn="base">
                <a:spcBef>
                  <a:spcPct val="0"/>
                </a:spcBef>
                <a:spcAft>
                  <a:spcPct val="0"/>
                </a:spcAft>
              </a:pPr>
              <a:t>4</a:t>
            </a:fld>
            <a:endParaRPr lang="en-US" altLang="en-US" sz="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55" name="Rectangle 92"/>
          <p:cNvSpPr>
            <a:spLocks noChangeArrowheads="1"/>
          </p:cNvSpPr>
          <p:nvPr/>
        </p:nvSpPr>
        <p:spPr bwMode="auto">
          <a:xfrm>
            <a:off x="107504" y="116632"/>
            <a:ext cx="8928991" cy="6624735"/>
          </a:xfrm>
          <a:prstGeom prst="rect">
            <a:avLst/>
          </a:prstGeom>
          <a:noFill/>
          <a:ln w="304800" algn="ctr">
            <a:solidFill>
              <a:srgbClr val="FFFF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0C0C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383838"/>
                  </a:outerShdw>
                </a:effectLst>
              </a14:hiddenEffects>
            </a:ext>
          </a:extLst>
        </p:spPr>
        <p:txBody>
          <a:bodyPr vert="horz" wrap="square" lIns="32653" tIns="32653" rIns="32653" bIns="32653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1056" name="Rectangle 93"/>
          <p:cNvSpPr>
            <a:spLocks noChangeArrowheads="1"/>
          </p:cNvSpPr>
          <p:nvPr/>
        </p:nvSpPr>
        <p:spPr bwMode="auto">
          <a:xfrm>
            <a:off x="323529" y="332656"/>
            <a:ext cx="8496944" cy="6192688"/>
          </a:xfrm>
          <a:prstGeom prst="rect">
            <a:avLst/>
          </a:prstGeom>
          <a:noFill/>
          <a:ln w="6350" algn="ctr">
            <a:solidFill>
              <a:srgbClr val="FFFF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0C0C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383838"/>
                  </a:outerShdw>
                </a:effectLst>
              </a14:hiddenEffects>
            </a:ext>
          </a:extLst>
        </p:spPr>
        <p:txBody>
          <a:bodyPr vert="horz" wrap="square" lIns="32653" tIns="32653" rIns="32653" bIns="32653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cxnSp>
        <p:nvCxnSpPr>
          <p:cNvPr id="112" name="AutoShape 95"/>
          <p:cNvCxnSpPr>
            <a:cxnSpLocks noChangeShapeType="1"/>
          </p:cNvCxnSpPr>
          <p:nvPr/>
        </p:nvCxnSpPr>
        <p:spPr bwMode="auto">
          <a:xfrm>
            <a:off x="323529" y="6177876"/>
            <a:ext cx="8496944" cy="0"/>
          </a:xfrm>
          <a:prstGeom prst="straightConnector1">
            <a:avLst/>
          </a:prstGeom>
          <a:noFill/>
          <a:ln w="6350" algn="ctr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383838"/>
                  </a:outerShdw>
                </a:effectLst>
              </a14:hiddenEffects>
            </a:ext>
          </a:extLst>
        </p:spPr>
      </p:cxnSp>
      <p:sp>
        <p:nvSpPr>
          <p:cNvPr id="21" name="Text Box 84"/>
          <p:cNvSpPr txBox="1">
            <a:spLocks noChangeArrowheads="1"/>
          </p:cNvSpPr>
          <p:nvPr/>
        </p:nvSpPr>
        <p:spPr bwMode="auto">
          <a:xfrm>
            <a:off x="1115616" y="2948192"/>
            <a:ext cx="7416824" cy="290546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39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C0C0C0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383838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2653" tIns="32653" rIns="32653" bIns="32653" numCol="1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CA" altLang="en-US" sz="2300" spc="600" dirty="0">
                <a:solidFill>
                  <a:srgbClr val="FFFFFF"/>
                </a:solidFill>
                <a:latin typeface="Gill Sans MT" pitchFamily="34" charset="0"/>
                <a:cs typeface="Arial" pitchFamily="34" charset="0"/>
              </a:rPr>
              <a:t>"A designer knows he has achieved perfection not when there is nothing left to add, but when there is nothing left to take away</a:t>
            </a:r>
            <a:r>
              <a:rPr lang="en-CA" altLang="en-US" sz="2300" spc="600" dirty="0" smtClean="0">
                <a:solidFill>
                  <a:srgbClr val="FFFFFF"/>
                </a:solidFill>
                <a:latin typeface="Gill Sans MT" pitchFamily="34" charset="0"/>
                <a:cs typeface="Arial" pitchFamily="34" charset="0"/>
              </a:rPr>
              <a:t>.“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CA" altLang="en-US" sz="2300" spc="600" dirty="0">
              <a:solidFill>
                <a:srgbClr val="FFFFFF"/>
              </a:solidFill>
              <a:latin typeface="Gill Sans MT" pitchFamily="34" charset="0"/>
              <a:cs typeface="Arial" pitchFamily="34" charset="0"/>
            </a:endParaRPr>
          </a:p>
          <a:p>
            <a:pPr algn="r" fontAlgn="base">
              <a:spcBef>
                <a:spcPct val="0"/>
              </a:spcBef>
              <a:spcAft>
                <a:spcPct val="0"/>
              </a:spcAft>
            </a:pPr>
            <a:r>
              <a:rPr lang="en-CA" altLang="en-US" sz="2300" spc="600" dirty="0" smtClean="0">
                <a:solidFill>
                  <a:srgbClr val="FFFFFF"/>
                </a:solidFill>
                <a:latin typeface="Gill Sans MT" pitchFamily="34" charset="0"/>
                <a:cs typeface="Arial" pitchFamily="34" charset="0"/>
              </a:rPr>
              <a:t>--- </a:t>
            </a:r>
            <a:r>
              <a:rPr lang="en-CA" altLang="en-US" sz="2300" spc="600" dirty="0">
                <a:solidFill>
                  <a:srgbClr val="FFFFFF"/>
                </a:solidFill>
                <a:latin typeface="Gill Sans MT" pitchFamily="34" charset="0"/>
                <a:cs typeface="Arial" pitchFamily="34" charset="0"/>
              </a:rPr>
              <a:t>Antoine de Saint </a:t>
            </a:r>
            <a:r>
              <a:rPr lang="en-CA" altLang="en-US" sz="2300" spc="600" dirty="0" err="1">
                <a:solidFill>
                  <a:srgbClr val="FFFFFF"/>
                </a:solidFill>
                <a:latin typeface="Gill Sans MT" pitchFamily="34" charset="0"/>
                <a:cs typeface="Arial" pitchFamily="34" charset="0"/>
              </a:rPr>
              <a:t>Exupery</a:t>
            </a:r>
            <a:endParaRPr lang="en-CA" altLang="en-US" sz="2300" spc="600" dirty="0">
              <a:solidFill>
                <a:srgbClr val="FFFFFF"/>
              </a:solidFill>
              <a:latin typeface="Gill Sans MT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3209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Text Box 91"/>
          <p:cNvSpPr txBox="1">
            <a:spLocks noChangeArrowheads="1"/>
          </p:cNvSpPr>
          <p:nvPr/>
        </p:nvSpPr>
        <p:spPr bwMode="auto">
          <a:xfrm>
            <a:off x="2699792" y="6237312"/>
            <a:ext cx="6063456" cy="219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0C0C0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383838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383838"/>
                  </a:outerShdw>
                </a:effectLst>
              </a14:hiddenEffects>
            </a:ext>
          </a:extLst>
        </p:spPr>
        <p:txBody>
          <a:bodyPr vert="horz" wrap="square" lIns="32653" tIns="32653" rIns="32653" bIns="32653" numCol="1" anchor="t" anchorCtr="0" compatLnSpc="1">
            <a:prstTxWarp prst="textNoShape">
              <a:avLst/>
            </a:prstTxWarp>
          </a:bodyPr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800" dirty="0">
                <a:solidFill>
                  <a:srgbClr val="FFFFFF"/>
                </a:solidFill>
                <a:latin typeface="Gill Sans MT" pitchFamily="34" charset="0"/>
                <a:cs typeface="Arial" pitchFamily="34" charset="0"/>
              </a:rPr>
              <a:t>University of Waterloo—</a:t>
            </a:r>
            <a:r>
              <a:rPr lang="en-US" altLang="en-US" sz="800" dirty="0" err="1">
                <a:solidFill>
                  <a:srgbClr val="FFFFFF"/>
                </a:solidFill>
                <a:latin typeface="Gill Sans MT" pitchFamily="34" charset="0"/>
                <a:cs typeface="Arial" pitchFamily="34" charset="0"/>
              </a:rPr>
              <a:t>Hyperloop</a:t>
            </a:r>
            <a:r>
              <a:rPr lang="en-US" altLang="en-US" sz="800" dirty="0">
                <a:solidFill>
                  <a:srgbClr val="FFFFFF"/>
                </a:solidFill>
                <a:latin typeface="Gill Sans MT" pitchFamily="34" charset="0"/>
                <a:cs typeface="Arial" pitchFamily="34" charset="0"/>
              </a:rPr>
              <a:t> Final Design Package  |  </a:t>
            </a:r>
            <a:fld id="{27534BE9-A416-4346-B4FD-8FA6C094B8FB}" type="slidenum">
              <a:rPr lang="en-US" altLang="en-US" sz="800">
                <a:solidFill>
                  <a:srgbClr val="FFFFFF"/>
                </a:solidFill>
                <a:latin typeface="Gill Sans MT" pitchFamily="34" charset="0"/>
                <a:cs typeface="Arial" pitchFamily="34" charset="0"/>
              </a:rPr>
              <a:pPr algn="r" fontAlgn="base">
                <a:spcBef>
                  <a:spcPct val="0"/>
                </a:spcBef>
                <a:spcAft>
                  <a:spcPct val="0"/>
                </a:spcAft>
              </a:pPr>
              <a:t>40</a:t>
            </a:fld>
            <a:endParaRPr lang="en-US" altLang="en-US" sz="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55" name="Rectangle 92"/>
          <p:cNvSpPr>
            <a:spLocks noChangeArrowheads="1"/>
          </p:cNvSpPr>
          <p:nvPr/>
        </p:nvSpPr>
        <p:spPr bwMode="auto">
          <a:xfrm>
            <a:off x="107504" y="116632"/>
            <a:ext cx="8928991" cy="6624735"/>
          </a:xfrm>
          <a:prstGeom prst="rect">
            <a:avLst/>
          </a:prstGeom>
          <a:noFill/>
          <a:ln w="304800" algn="ctr">
            <a:solidFill>
              <a:srgbClr val="FFFF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0C0C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383838"/>
                  </a:outerShdw>
                </a:effectLst>
              </a14:hiddenEffects>
            </a:ext>
          </a:extLst>
        </p:spPr>
        <p:txBody>
          <a:bodyPr vert="horz" wrap="square" lIns="32653" tIns="32653" rIns="32653" bIns="32653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1056" name="Rectangle 93"/>
          <p:cNvSpPr>
            <a:spLocks noChangeArrowheads="1"/>
          </p:cNvSpPr>
          <p:nvPr/>
        </p:nvSpPr>
        <p:spPr bwMode="auto">
          <a:xfrm>
            <a:off x="323529" y="332656"/>
            <a:ext cx="8496944" cy="6192688"/>
          </a:xfrm>
          <a:prstGeom prst="rect">
            <a:avLst/>
          </a:prstGeom>
          <a:noFill/>
          <a:ln w="6350" algn="ctr">
            <a:solidFill>
              <a:srgbClr val="FFFF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0C0C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383838"/>
                  </a:outerShdw>
                </a:effectLst>
              </a14:hiddenEffects>
            </a:ext>
          </a:extLst>
        </p:spPr>
        <p:txBody>
          <a:bodyPr vert="horz" wrap="square" lIns="32653" tIns="32653" rIns="32653" bIns="32653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cxnSp>
        <p:nvCxnSpPr>
          <p:cNvPr id="112" name="AutoShape 95"/>
          <p:cNvCxnSpPr>
            <a:cxnSpLocks noChangeShapeType="1"/>
          </p:cNvCxnSpPr>
          <p:nvPr/>
        </p:nvCxnSpPr>
        <p:spPr bwMode="auto">
          <a:xfrm>
            <a:off x="323529" y="6177876"/>
            <a:ext cx="8496944" cy="0"/>
          </a:xfrm>
          <a:prstGeom prst="straightConnector1">
            <a:avLst/>
          </a:prstGeom>
          <a:noFill/>
          <a:ln w="6350" algn="ctr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383838"/>
                  </a:outerShdw>
                </a:effectLst>
              </a14:hiddenEffects>
            </a:ext>
          </a:extLst>
        </p:spPr>
      </p:cxnSp>
      <p:sp>
        <p:nvSpPr>
          <p:cNvPr id="21" name="Text Box 84"/>
          <p:cNvSpPr txBox="1">
            <a:spLocks noChangeArrowheads="1"/>
          </p:cNvSpPr>
          <p:nvPr/>
        </p:nvSpPr>
        <p:spPr bwMode="auto">
          <a:xfrm>
            <a:off x="80168" y="2748755"/>
            <a:ext cx="8983662" cy="136048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39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C0C0C0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383838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2653" tIns="32653" rIns="32653" bIns="32653" numCol="1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300" spc="600" dirty="0" smtClean="0">
                <a:solidFill>
                  <a:srgbClr val="FFFFFF"/>
                </a:solidFill>
                <a:latin typeface="Gill Sans MT" pitchFamily="34" charset="0"/>
                <a:cs typeface="Arial" pitchFamily="34" charset="0"/>
              </a:rPr>
              <a:t>ADDITIONAL DOCUMENTS &amp; SLIDES</a:t>
            </a:r>
            <a:endParaRPr lang="en-US" altLang="en-US" spc="6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3330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Text Box 91"/>
          <p:cNvSpPr txBox="1">
            <a:spLocks noChangeArrowheads="1"/>
          </p:cNvSpPr>
          <p:nvPr/>
        </p:nvSpPr>
        <p:spPr bwMode="auto">
          <a:xfrm>
            <a:off x="2699792" y="6237312"/>
            <a:ext cx="6063456" cy="219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0C0C0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383838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383838"/>
                  </a:outerShdw>
                </a:effectLst>
              </a14:hiddenEffects>
            </a:ext>
          </a:extLst>
        </p:spPr>
        <p:txBody>
          <a:bodyPr vert="horz" wrap="square" lIns="32653" tIns="32653" rIns="32653" bIns="32653" numCol="1" anchor="t" anchorCtr="0" compatLnSpc="1">
            <a:prstTxWarp prst="textNoShape">
              <a:avLst/>
            </a:prstTxWarp>
          </a:bodyPr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800" dirty="0">
                <a:solidFill>
                  <a:srgbClr val="FFFFFF"/>
                </a:solidFill>
                <a:latin typeface="Gill Sans MT" pitchFamily="34" charset="0"/>
                <a:cs typeface="Arial" pitchFamily="34" charset="0"/>
              </a:rPr>
              <a:t>University of Waterloo—</a:t>
            </a:r>
            <a:r>
              <a:rPr lang="en-US" altLang="en-US" sz="800" dirty="0" err="1">
                <a:solidFill>
                  <a:srgbClr val="FFFFFF"/>
                </a:solidFill>
                <a:latin typeface="Gill Sans MT" pitchFamily="34" charset="0"/>
                <a:cs typeface="Arial" pitchFamily="34" charset="0"/>
              </a:rPr>
              <a:t>Hyperloop</a:t>
            </a:r>
            <a:r>
              <a:rPr lang="en-US" altLang="en-US" sz="800" dirty="0">
                <a:solidFill>
                  <a:srgbClr val="FFFFFF"/>
                </a:solidFill>
                <a:latin typeface="Gill Sans MT" pitchFamily="34" charset="0"/>
                <a:cs typeface="Arial" pitchFamily="34" charset="0"/>
              </a:rPr>
              <a:t> Final Design Package  |  </a:t>
            </a:r>
            <a:fld id="{27534BE9-A416-4346-B4FD-8FA6C094B8FB}" type="slidenum">
              <a:rPr lang="en-US" altLang="en-US" sz="800">
                <a:solidFill>
                  <a:srgbClr val="FFFFFF"/>
                </a:solidFill>
                <a:latin typeface="Gill Sans MT" pitchFamily="34" charset="0"/>
                <a:cs typeface="Arial" pitchFamily="34" charset="0"/>
              </a:rPr>
              <a:pPr algn="r" fontAlgn="base">
                <a:spcBef>
                  <a:spcPct val="0"/>
                </a:spcBef>
                <a:spcAft>
                  <a:spcPct val="0"/>
                </a:spcAft>
              </a:pPr>
              <a:t>5</a:t>
            </a:fld>
            <a:endParaRPr lang="en-US" altLang="en-US" sz="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55" name="Rectangle 92"/>
          <p:cNvSpPr>
            <a:spLocks noChangeArrowheads="1"/>
          </p:cNvSpPr>
          <p:nvPr/>
        </p:nvSpPr>
        <p:spPr bwMode="auto">
          <a:xfrm>
            <a:off x="107504" y="116632"/>
            <a:ext cx="8928991" cy="6624735"/>
          </a:xfrm>
          <a:prstGeom prst="rect">
            <a:avLst/>
          </a:prstGeom>
          <a:noFill/>
          <a:ln w="304800" algn="ctr">
            <a:solidFill>
              <a:srgbClr val="FFFF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0C0C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383838"/>
                  </a:outerShdw>
                </a:effectLst>
              </a14:hiddenEffects>
            </a:ext>
          </a:extLst>
        </p:spPr>
        <p:txBody>
          <a:bodyPr vert="horz" wrap="square" lIns="32653" tIns="32653" rIns="32653" bIns="32653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1056" name="Rectangle 93"/>
          <p:cNvSpPr>
            <a:spLocks noChangeArrowheads="1"/>
          </p:cNvSpPr>
          <p:nvPr/>
        </p:nvSpPr>
        <p:spPr bwMode="auto">
          <a:xfrm>
            <a:off x="323529" y="332656"/>
            <a:ext cx="8496944" cy="6192688"/>
          </a:xfrm>
          <a:prstGeom prst="rect">
            <a:avLst/>
          </a:prstGeom>
          <a:noFill/>
          <a:ln w="6350" algn="ctr">
            <a:solidFill>
              <a:srgbClr val="FFFF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0C0C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383838"/>
                  </a:outerShdw>
                </a:effectLst>
              </a14:hiddenEffects>
            </a:ext>
          </a:extLst>
        </p:spPr>
        <p:txBody>
          <a:bodyPr vert="horz" wrap="square" lIns="32653" tIns="32653" rIns="32653" bIns="32653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cxnSp>
        <p:nvCxnSpPr>
          <p:cNvPr id="1119" name="AutoShape 95"/>
          <p:cNvCxnSpPr>
            <a:cxnSpLocks noChangeShapeType="1"/>
          </p:cNvCxnSpPr>
          <p:nvPr/>
        </p:nvCxnSpPr>
        <p:spPr bwMode="auto">
          <a:xfrm>
            <a:off x="323529" y="1165201"/>
            <a:ext cx="8496944" cy="0"/>
          </a:xfrm>
          <a:prstGeom prst="straightConnector1">
            <a:avLst/>
          </a:prstGeom>
          <a:noFill/>
          <a:ln w="6350" algn="ctr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383838"/>
                  </a:outerShdw>
                </a:effectLst>
              </a14:hiddenEffects>
            </a:ext>
          </a:extLst>
        </p:spPr>
      </p:cxnSp>
      <p:cxnSp>
        <p:nvCxnSpPr>
          <p:cNvPr id="112" name="AutoShape 95"/>
          <p:cNvCxnSpPr>
            <a:cxnSpLocks noChangeShapeType="1"/>
          </p:cNvCxnSpPr>
          <p:nvPr/>
        </p:nvCxnSpPr>
        <p:spPr bwMode="auto">
          <a:xfrm>
            <a:off x="323529" y="6177876"/>
            <a:ext cx="8496944" cy="0"/>
          </a:xfrm>
          <a:prstGeom prst="straightConnector1">
            <a:avLst/>
          </a:prstGeom>
          <a:noFill/>
          <a:ln w="6350" algn="ctr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383838"/>
                  </a:outerShdw>
                </a:effectLst>
              </a14:hiddenEffects>
            </a:ext>
          </a:extLst>
        </p:spPr>
      </p:cxnSp>
      <p:sp>
        <p:nvSpPr>
          <p:cNvPr id="119" name="Text Box 84"/>
          <p:cNvSpPr txBox="1">
            <a:spLocks noChangeArrowheads="1"/>
          </p:cNvSpPr>
          <p:nvPr/>
        </p:nvSpPr>
        <p:spPr bwMode="auto">
          <a:xfrm>
            <a:off x="467544" y="484957"/>
            <a:ext cx="8208912" cy="567779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39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C0C0C0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383838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2653" tIns="32653" rIns="32653" bIns="32653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300" spc="600" dirty="0" smtClean="0">
                <a:solidFill>
                  <a:srgbClr val="FFFFFF"/>
                </a:solidFill>
                <a:latin typeface="Gill Sans MT" pitchFamily="34" charset="0"/>
                <a:cs typeface="Arial" pitchFamily="34" charset="0"/>
              </a:rPr>
              <a:t>DESIGN PHILOSOPHY</a:t>
            </a:r>
            <a:endParaRPr lang="en-US" altLang="en-US" spc="6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Text Box 84"/>
          <p:cNvSpPr txBox="1">
            <a:spLocks noChangeArrowheads="1"/>
          </p:cNvSpPr>
          <p:nvPr/>
        </p:nvSpPr>
        <p:spPr bwMode="auto">
          <a:xfrm>
            <a:off x="1691680" y="2233294"/>
            <a:ext cx="4824536" cy="290546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39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C0C0C0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383838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2653" tIns="32653" rIns="32653" bIns="32653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CA" altLang="en-US" sz="2300" b="1" spc="600" dirty="0" smtClean="0">
                <a:solidFill>
                  <a:srgbClr val="FFFFFF"/>
                </a:solidFill>
                <a:latin typeface="Gill Sans MT" pitchFamily="34" charset="0"/>
                <a:cs typeface="Arial" pitchFamily="34" charset="0"/>
              </a:rPr>
              <a:t>F</a:t>
            </a:r>
            <a:r>
              <a:rPr lang="en-CA" altLang="en-US" sz="2300" spc="600" dirty="0" smtClean="0">
                <a:solidFill>
                  <a:srgbClr val="FFFFFF"/>
                </a:solidFill>
                <a:latin typeface="Gill Sans MT" pitchFamily="34" charset="0"/>
                <a:cs typeface="Arial" pitchFamily="34" charset="0"/>
              </a:rPr>
              <a:t>unctional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CA" altLang="en-US" sz="2300" spc="600" dirty="0">
              <a:solidFill>
                <a:srgbClr val="FFFFFF"/>
              </a:solidFill>
              <a:latin typeface="Gill Sans MT" pitchFamily="34" charset="0"/>
              <a:cs typeface="Arial" pitchFamily="34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CA" altLang="en-US" sz="2300" b="1" spc="600" dirty="0" smtClean="0">
                <a:solidFill>
                  <a:srgbClr val="FFFFFF"/>
                </a:solidFill>
                <a:latin typeface="Gill Sans MT" pitchFamily="34" charset="0"/>
                <a:cs typeface="Arial" pitchFamily="34" charset="0"/>
              </a:rPr>
              <a:t>A</a:t>
            </a:r>
            <a:r>
              <a:rPr lang="en-CA" altLang="en-US" sz="2300" spc="600" dirty="0" smtClean="0">
                <a:solidFill>
                  <a:srgbClr val="FFFFFF"/>
                </a:solidFill>
                <a:latin typeface="Gill Sans MT" pitchFamily="34" charset="0"/>
                <a:cs typeface="Arial" pitchFamily="34" charset="0"/>
              </a:rPr>
              <a:t>chievable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CA" altLang="en-US" sz="2300" spc="600" dirty="0">
              <a:solidFill>
                <a:srgbClr val="FFFFFF"/>
              </a:solidFill>
              <a:latin typeface="Gill Sans MT" pitchFamily="34" charset="0"/>
              <a:cs typeface="Arial" pitchFamily="34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CA" altLang="en-US" sz="2300" b="1" spc="600" dirty="0" smtClean="0">
                <a:solidFill>
                  <a:srgbClr val="FFFFFF"/>
                </a:solidFill>
                <a:latin typeface="Gill Sans MT" pitchFamily="34" charset="0"/>
                <a:cs typeface="Arial" pitchFamily="34" charset="0"/>
              </a:rPr>
              <a:t>S</a:t>
            </a:r>
            <a:r>
              <a:rPr lang="en-CA" altLang="en-US" sz="2300" spc="600" dirty="0" smtClean="0">
                <a:solidFill>
                  <a:srgbClr val="FFFFFF"/>
                </a:solidFill>
                <a:latin typeface="Gill Sans MT" pitchFamily="34" charset="0"/>
                <a:cs typeface="Arial" pitchFamily="34" charset="0"/>
              </a:rPr>
              <a:t>imple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CA" altLang="en-US" sz="2300" spc="600" dirty="0">
              <a:solidFill>
                <a:srgbClr val="FFFFFF"/>
              </a:solidFill>
              <a:latin typeface="Gill Sans MT" pitchFamily="34" charset="0"/>
              <a:cs typeface="Arial" pitchFamily="34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CA" altLang="en-US" sz="2300" b="1" spc="600" dirty="0">
                <a:solidFill>
                  <a:srgbClr val="FFFFFF"/>
                </a:solidFill>
                <a:latin typeface="Gill Sans MT" pitchFamily="34" charset="0"/>
                <a:cs typeface="Arial" pitchFamily="34" charset="0"/>
              </a:rPr>
              <a:t>T</a:t>
            </a:r>
            <a:r>
              <a:rPr lang="en-CA" altLang="en-US" sz="2300" spc="600" dirty="0">
                <a:solidFill>
                  <a:srgbClr val="FFFFFF"/>
                </a:solidFill>
                <a:latin typeface="Gill Sans MT" pitchFamily="34" charset="0"/>
                <a:cs typeface="Arial" pitchFamily="34" charset="0"/>
              </a:rPr>
              <a:t>estable</a:t>
            </a:r>
          </a:p>
        </p:txBody>
      </p:sp>
    </p:spTree>
    <p:extLst>
      <p:ext uri="{BB962C8B-B14F-4D97-AF65-F5344CB8AC3E}">
        <p14:creationId xmlns:p14="http://schemas.microsoft.com/office/powerpoint/2010/main" val="3626850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Text Box 91"/>
          <p:cNvSpPr txBox="1">
            <a:spLocks noChangeArrowheads="1"/>
          </p:cNvSpPr>
          <p:nvPr/>
        </p:nvSpPr>
        <p:spPr bwMode="auto">
          <a:xfrm>
            <a:off x="2699792" y="6237312"/>
            <a:ext cx="6063456" cy="219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0C0C0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383838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383838"/>
                  </a:outerShdw>
                </a:effectLst>
              </a14:hiddenEffects>
            </a:ext>
          </a:extLst>
        </p:spPr>
        <p:txBody>
          <a:bodyPr vert="horz" wrap="square" lIns="32653" tIns="32653" rIns="32653" bIns="32653" numCol="1" anchor="t" anchorCtr="0" compatLnSpc="1">
            <a:prstTxWarp prst="textNoShape">
              <a:avLst/>
            </a:prstTxWarp>
          </a:bodyPr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800" dirty="0">
                <a:solidFill>
                  <a:srgbClr val="FFFFFF"/>
                </a:solidFill>
                <a:latin typeface="Gill Sans MT" pitchFamily="34" charset="0"/>
                <a:cs typeface="Arial" pitchFamily="34" charset="0"/>
              </a:rPr>
              <a:t>University of Waterloo—</a:t>
            </a:r>
            <a:r>
              <a:rPr lang="en-US" altLang="en-US" sz="800" dirty="0" err="1">
                <a:solidFill>
                  <a:srgbClr val="FFFFFF"/>
                </a:solidFill>
                <a:latin typeface="Gill Sans MT" pitchFamily="34" charset="0"/>
                <a:cs typeface="Arial" pitchFamily="34" charset="0"/>
              </a:rPr>
              <a:t>Hyperloop</a:t>
            </a:r>
            <a:r>
              <a:rPr lang="en-US" altLang="en-US" sz="800" dirty="0">
                <a:solidFill>
                  <a:srgbClr val="FFFFFF"/>
                </a:solidFill>
                <a:latin typeface="Gill Sans MT" pitchFamily="34" charset="0"/>
                <a:cs typeface="Arial" pitchFamily="34" charset="0"/>
              </a:rPr>
              <a:t> Final Design Package  |  </a:t>
            </a:r>
            <a:fld id="{27534BE9-A416-4346-B4FD-8FA6C094B8FB}" type="slidenum">
              <a:rPr lang="en-US" altLang="en-US" sz="800">
                <a:solidFill>
                  <a:srgbClr val="FFFFFF"/>
                </a:solidFill>
                <a:latin typeface="Gill Sans MT" pitchFamily="34" charset="0"/>
                <a:cs typeface="Arial" pitchFamily="34" charset="0"/>
              </a:rPr>
              <a:pPr algn="r" fontAlgn="base">
                <a:spcBef>
                  <a:spcPct val="0"/>
                </a:spcBef>
                <a:spcAft>
                  <a:spcPct val="0"/>
                </a:spcAft>
              </a:pPr>
              <a:t>6</a:t>
            </a:fld>
            <a:endParaRPr lang="en-US" altLang="en-US" sz="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55" name="Rectangle 92"/>
          <p:cNvSpPr>
            <a:spLocks noChangeArrowheads="1"/>
          </p:cNvSpPr>
          <p:nvPr/>
        </p:nvSpPr>
        <p:spPr bwMode="auto">
          <a:xfrm>
            <a:off x="107504" y="116632"/>
            <a:ext cx="8928991" cy="6624735"/>
          </a:xfrm>
          <a:prstGeom prst="rect">
            <a:avLst/>
          </a:prstGeom>
          <a:noFill/>
          <a:ln w="304800" algn="ctr">
            <a:solidFill>
              <a:srgbClr val="FFFF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0C0C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383838"/>
                  </a:outerShdw>
                </a:effectLst>
              </a14:hiddenEffects>
            </a:ext>
          </a:extLst>
        </p:spPr>
        <p:txBody>
          <a:bodyPr vert="horz" wrap="square" lIns="32653" tIns="32653" rIns="32653" bIns="32653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1056" name="Rectangle 93"/>
          <p:cNvSpPr>
            <a:spLocks noChangeArrowheads="1"/>
          </p:cNvSpPr>
          <p:nvPr/>
        </p:nvSpPr>
        <p:spPr bwMode="auto">
          <a:xfrm>
            <a:off x="323529" y="332656"/>
            <a:ext cx="8496944" cy="6192688"/>
          </a:xfrm>
          <a:prstGeom prst="rect">
            <a:avLst/>
          </a:prstGeom>
          <a:noFill/>
          <a:ln w="6350" algn="ctr">
            <a:solidFill>
              <a:srgbClr val="FFFF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0C0C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383838"/>
                  </a:outerShdw>
                </a:effectLst>
              </a14:hiddenEffects>
            </a:ext>
          </a:extLst>
        </p:spPr>
        <p:txBody>
          <a:bodyPr vert="horz" wrap="square" lIns="32653" tIns="32653" rIns="32653" bIns="32653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cxnSp>
        <p:nvCxnSpPr>
          <p:cNvPr id="1119" name="AutoShape 95"/>
          <p:cNvCxnSpPr>
            <a:cxnSpLocks noChangeShapeType="1"/>
          </p:cNvCxnSpPr>
          <p:nvPr/>
        </p:nvCxnSpPr>
        <p:spPr bwMode="auto">
          <a:xfrm>
            <a:off x="323529" y="1165201"/>
            <a:ext cx="8496944" cy="0"/>
          </a:xfrm>
          <a:prstGeom prst="straightConnector1">
            <a:avLst/>
          </a:prstGeom>
          <a:noFill/>
          <a:ln w="6350" algn="ctr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383838"/>
                  </a:outerShdw>
                </a:effectLst>
              </a14:hiddenEffects>
            </a:ext>
          </a:extLst>
        </p:spPr>
      </p:cxnSp>
      <p:cxnSp>
        <p:nvCxnSpPr>
          <p:cNvPr id="112" name="AutoShape 95"/>
          <p:cNvCxnSpPr>
            <a:cxnSpLocks noChangeShapeType="1"/>
          </p:cNvCxnSpPr>
          <p:nvPr/>
        </p:nvCxnSpPr>
        <p:spPr bwMode="auto">
          <a:xfrm>
            <a:off x="323529" y="6177876"/>
            <a:ext cx="8496944" cy="0"/>
          </a:xfrm>
          <a:prstGeom prst="straightConnector1">
            <a:avLst/>
          </a:prstGeom>
          <a:noFill/>
          <a:ln w="6350" algn="ctr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383838"/>
                  </a:outerShdw>
                </a:effectLst>
              </a14:hiddenEffects>
            </a:ext>
          </a:extLst>
        </p:spPr>
      </p:cxnSp>
      <p:sp>
        <p:nvSpPr>
          <p:cNvPr id="119" name="Text Box 84"/>
          <p:cNvSpPr txBox="1">
            <a:spLocks noChangeArrowheads="1"/>
          </p:cNvSpPr>
          <p:nvPr/>
        </p:nvSpPr>
        <p:spPr bwMode="auto">
          <a:xfrm>
            <a:off x="467544" y="484957"/>
            <a:ext cx="8208912" cy="567779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39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C0C0C0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383838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2653" tIns="32653" rIns="32653" bIns="32653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300" spc="600" dirty="0" smtClean="0">
                <a:solidFill>
                  <a:srgbClr val="FFFFFF"/>
                </a:solidFill>
                <a:latin typeface="Gill Sans MT" pitchFamily="34" charset="0"/>
                <a:cs typeface="Arial" pitchFamily="34" charset="0"/>
              </a:rPr>
              <a:t>GENERAL POD SUMMARY (GONE?)</a:t>
            </a:r>
            <a:endParaRPr lang="en-US" altLang="en-US" spc="6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Text Box 84"/>
          <p:cNvSpPr txBox="1">
            <a:spLocks noChangeArrowheads="1"/>
          </p:cNvSpPr>
          <p:nvPr/>
        </p:nvSpPr>
        <p:spPr bwMode="auto">
          <a:xfrm>
            <a:off x="611560" y="1988840"/>
            <a:ext cx="6768752" cy="36004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39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C0C0C0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383838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2653" tIns="32653" rIns="32653" bIns="32653" numCol="1" anchor="t" anchorCtr="0" compatLnSpc="1">
            <a:prstTxWarp prst="textNoShape">
              <a:avLst/>
            </a:prstTxWarp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en-CA" altLang="en-US" sz="2300" spc="600" dirty="0" smtClean="0">
                <a:solidFill>
                  <a:srgbClr val="FFFFFF"/>
                </a:solidFill>
                <a:latin typeface="Gill Sans MT" pitchFamily="34" charset="0"/>
                <a:cs typeface="Arial" pitchFamily="34" charset="0"/>
              </a:rPr>
              <a:t>Weight </a:t>
            </a:r>
            <a:r>
              <a:rPr lang="en-CA" altLang="en-US" sz="2300" spc="600" dirty="0">
                <a:solidFill>
                  <a:srgbClr val="FFFFFF"/>
                </a:solidFill>
                <a:latin typeface="Gill Sans MT" pitchFamily="34" charset="0"/>
                <a:cs typeface="Arial" pitchFamily="34" charset="0"/>
              </a:rPr>
              <a:t>(total </a:t>
            </a:r>
            <a:r>
              <a:rPr lang="en-CA" altLang="en-US" sz="2300" spc="600" dirty="0" smtClean="0">
                <a:solidFill>
                  <a:srgbClr val="FFFFFF"/>
                </a:solidFill>
                <a:latin typeface="Gill Sans MT" pitchFamily="34" charset="0"/>
                <a:cs typeface="Arial" pitchFamily="34" charset="0"/>
              </a:rPr>
              <a:t>only)</a:t>
            </a:r>
            <a:br>
              <a:rPr lang="en-CA" altLang="en-US" sz="2300" spc="600" dirty="0" smtClean="0">
                <a:solidFill>
                  <a:srgbClr val="FFFFFF"/>
                </a:solidFill>
                <a:latin typeface="Gill Sans MT" pitchFamily="34" charset="0"/>
                <a:cs typeface="Arial" pitchFamily="34" charset="0"/>
              </a:rPr>
            </a:br>
            <a:endParaRPr lang="en-CA" altLang="en-US" sz="2300" spc="600" dirty="0" smtClean="0">
              <a:solidFill>
                <a:srgbClr val="FFFFFF"/>
              </a:solidFill>
              <a:latin typeface="Gill Sans MT" pitchFamily="34" charset="0"/>
              <a:cs typeface="Arial" pitchFamily="34" charset="0"/>
            </a:endParaRP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en-CA" altLang="en-US" sz="2300" spc="600" dirty="0" smtClean="0">
                <a:solidFill>
                  <a:srgbClr val="FFFFFF"/>
                </a:solidFill>
                <a:latin typeface="Gill Sans MT" pitchFamily="34" charset="0"/>
                <a:cs typeface="Arial" pitchFamily="34" charset="0"/>
              </a:rPr>
              <a:t>Power requirement</a:t>
            </a:r>
            <a:br>
              <a:rPr lang="en-CA" altLang="en-US" sz="2300" spc="600" dirty="0" smtClean="0">
                <a:solidFill>
                  <a:srgbClr val="FFFFFF"/>
                </a:solidFill>
                <a:latin typeface="Gill Sans MT" pitchFamily="34" charset="0"/>
                <a:cs typeface="Arial" pitchFamily="34" charset="0"/>
              </a:rPr>
            </a:br>
            <a:endParaRPr lang="en-CA" altLang="en-US" sz="2300" spc="600" dirty="0" smtClean="0">
              <a:solidFill>
                <a:srgbClr val="FFFFFF"/>
              </a:solidFill>
              <a:latin typeface="Gill Sans MT" pitchFamily="34" charset="0"/>
              <a:cs typeface="Arial" pitchFamily="34" charset="0"/>
            </a:endParaRP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en-CA" altLang="en-US" sz="2300" spc="600" dirty="0" smtClean="0">
                <a:solidFill>
                  <a:srgbClr val="FFFFFF"/>
                </a:solidFill>
                <a:latin typeface="Gill Sans MT" pitchFamily="34" charset="0"/>
                <a:cs typeface="Arial" pitchFamily="34" charset="0"/>
              </a:rPr>
              <a:t>Max speed</a:t>
            </a:r>
            <a:br>
              <a:rPr lang="en-CA" altLang="en-US" sz="2300" spc="600" dirty="0" smtClean="0">
                <a:solidFill>
                  <a:srgbClr val="FFFFFF"/>
                </a:solidFill>
                <a:latin typeface="Gill Sans MT" pitchFamily="34" charset="0"/>
                <a:cs typeface="Arial" pitchFamily="34" charset="0"/>
              </a:rPr>
            </a:br>
            <a:endParaRPr lang="en-CA" altLang="en-US" sz="2300" spc="600" dirty="0" smtClean="0">
              <a:solidFill>
                <a:srgbClr val="FFFFFF"/>
              </a:solidFill>
              <a:latin typeface="Gill Sans MT" pitchFamily="34" charset="0"/>
              <a:cs typeface="Arial" pitchFamily="34" charset="0"/>
            </a:endParaRP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en-CA" altLang="en-US" sz="2300" spc="600" dirty="0" smtClean="0">
                <a:solidFill>
                  <a:srgbClr val="FFFFFF"/>
                </a:solidFill>
                <a:latin typeface="Gill Sans MT" pitchFamily="34" charset="0"/>
                <a:cs typeface="Arial" pitchFamily="34" charset="0"/>
              </a:rPr>
              <a:t>Dimensions</a:t>
            </a:r>
            <a:br>
              <a:rPr lang="en-CA" altLang="en-US" sz="2300" spc="600" dirty="0" smtClean="0">
                <a:solidFill>
                  <a:srgbClr val="FFFFFF"/>
                </a:solidFill>
                <a:latin typeface="Gill Sans MT" pitchFamily="34" charset="0"/>
                <a:cs typeface="Arial" pitchFamily="34" charset="0"/>
              </a:rPr>
            </a:br>
            <a:endParaRPr lang="en-CA" altLang="en-US" sz="2300" spc="600" dirty="0" smtClean="0">
              <a:solidFill>
                <a:srgbClr val="FFFFFF"/>
              </a:solidFill>
              <a:latin typeface="Gill Sans MT" pitchFamily="34" charset="0"/>
              <a:cs typeface="Arial" pitchFamily="34" charset="0"/>
            </a:endParaRP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en-CA" altLang="en-US" sz="2300" spc="600" dirty="0" smtClean="0">
                <a:solidFill>
                  <a:srgbClr val="FFFFFF"/>
                </a:solidFill>
                <a:latin typeface="Gill Sans MT" pitchFamily="34" charset="0"/>
                <a:cs typeface="Arial" pitchFamily="34" charset="0"/>
              </a:rPr>
              <a:t>Method </a:t>
            </a:r>
            <a:r>
              <a:rPr lang="en-CA" altLang="en-US" sz="2300" spc="600" dirty="0">
                <a:solidFill>
                  <a:srgbClr val="FFFFFF"/>
                </a:solidFill>
                <a:latin typeface="Gill Sans MT" pitchFamily="34" charset="0"/>
                <a:cs typeface="Arial" pitchFamily="34" charset="0"/>
              </a:rPr>
              <a:t>of levitation/propulsion</a:t>
            </a:r>
          </a:p>
        </p:txBody>
      </p:sp>
    </p:spTree>
    <p:extLst>
      <p:ext uri="{BB962C8B-B14F-4D97-AF65-F5344CB8AC3E}">
        <p14:creationId xmlns:p14="http://schemas.microsoft.com/office/powerpoint/2010/main" val="982019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Text Box 91"/>
          <p:cNvSpPr txBox="1">
            <a:spLocks noChangeArrowheads="1"/>
          </p:cNvSpPr>
          <p:nvPr/>
        </p:nvSpPr>
        <p:spPr bwMode="auto">
          <a:xfrm>
            <a:off x="2699792" y="6237312"/>
            <a:ext cx="6063456" cy="219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0C0C0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383838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383838"/>
                  </a:outerShdw>
                </a:effectLst>
              </a14:hiddenEffects>
            </a:ext>
          </a:extLst>
        </p:spPr>
        <p:txBody>
          <a:bodyPr vert="horz" wrap="square" lIns="32653" tIns="32653" rIns="32653" bIns="32653" numCol="1" anchor="t" anchorCtr="0" compatLnSpc="1">
            <a:prstTxWarp prst="textNoShape">
              <a:avLst/>
            </a:prstTxWarp>
          </a:bodyPr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800" dirty="0">
                <a:solidFill>
                  <a:srgbClr val="FFFFFF"/>
                </a:solidFill>
                <a:latin typeface="Gill Sans MT" pitchFamily="34" charset="0"/>
                <a:cs typeface="Arial" pitchFamily="34" charset="0"/>
              </a:rPr>
              <a:t>University of Waterloo—</a:t>
            </a:r>
            <a:r>
              <a:rPr lang="en-US" altLang="en-US" sz="800" dirty="0" err="1">
                <a:solidFill>
                  <a:srgbClr val="FFFFFF"/>
                </a:solidFill>
                <a:latin typeface="Gill Sans MT" pitchFamily="34" charset="0"/>
                <a:cs typeface="Arial" pitchFamily="34" charset="0"/>
              </a:rPr>
              <a:t>Hyperloop</a:t>
            </a:r>
            <a:r>
              <a:rPr lang="en-US" altLang="en-US" sz="800" dirty="0">
                <a:solidFill>
                  <a:srgbClr val="FFFFFF"/>
                </a:solidFill>
                <a:latin typeface="Gill Sans MT" pitchFamily="34" charset="0"/>
                <a:cs typeface="Arial" pitchFamily="34" charset="0"/>
              </a:rPr>
              <a:t> Final Design Package  |  </a:t>
            </a:r>
            <a:fld id="{27534BE9-A416-4346-B4FD-8FA6C094B8FB}" type="slidenum">
              <a:rPr lang="en-US" altLang="en-US" sz="800">
                <a:solidFill>
                  <a:srgbClr val="FFFFFF"/>
                </a:solidFill>
                <a:latin typeface="Gill Sans MT" pitchFamily="34" charset="0"/>
                <a:cs typeface="Arial" pitchFamily="34" charset="0"/>
              </a:rPr>
              <a:pPr algn="r" fontAlgn="base">
                <a:spcBef>
                  <a:spcPct val="0"/>
                </a:spcBef>
                <a:spcAft>
                  <a:spcPct val="0"/>
                </a:spcAft>
              </a:pPr>
              <a:t>7</a:t>
            </a:fld>
            <a:endParaRPr lang="en-US" altLang="en-US" sz="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55" name="Rectangle 92"/>
          <p:cNvSpPr>
            <a:spLocks noChangeArrowheads="1"/>
          </p:cNvSpPr>
          <p:nvPr/>
        </p:nvSpPr>
        <p:spPr bwMode="auto">
          <a:xfrm>
            <a:off x="107504" y="116632"/>
            <a:ext cx="8928991" cy="6624735"/>
          </a:xfrm>
          <a:prstGeom prst="rect">
            <a:avLst/>
          </a:prstGeom>
          <a:noFill/>
          <a:ln w="304800" algn="ctr">
            <a:solidFill>
              <a:srgbClr val="FFFF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0C0C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383838"/>
                  </a:outerShdw>
                </a:effectLst>
              </a14:hiddenEffects>
            </a:ext>
          </a:extLst>
        </p:spPr>
        <p:txBody>
          <a:bodyPr vert="horz" wrap="square" lIns="32653" tIns="32653" rIns="32653" bIns="32653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1056" name="Rectangle 93"/>
          <p:cNvSpPr>
            <a:spLocks noChangeArrowheads="1"/>
          </p:cNvSpPr>
          <p:nvPr/>
        </p:nvSpPr>
        <p:spPr bwMode="auto">
          <a:xfrm>
            <a:off x="323529" y="332656"/>
            <a:ext cx="8496944" cy="6192688"/>
          </a:xfrm>
          <a:prstGeom prst="rect">
            <a:avLst/>
          </a:prstGeom>
          <a:noFill/>
          <a:ln w="6350" algn="ctr">
            <a:solidFill>
              <a:srgbClr val="FFFF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0C0C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383838"/>
                  </a:outerShdw>
                </a:effectLst>
              </a14:hiddenEffects>
            </a:ext>
          </a:extLst>
        </p:spPr>
        <p:txBody>
          <a:bodyPr vert="horz" wrap="square" lIns="32653" tIns="32653" rIns="32653" bIns="32653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cxnSp>
        <p:nvCxnSpPr>
          <p:cNvPr id="112" name="AutoShape 95"/>
          <p:cNvCxnSpPr>
            <a:cxnSpLocks noChangeShapeType="1"/>
          </p:cNvCxnSpPr>
          <p:nvPr/>
        </p:nvCxnSpPr>
        <p:spPr bwMode="auto">
          <a:xfrm>
            <a:off x="323529" y="6177876"/>
            <a:ext cx="8496944" cy="0"/>
          </a:xfrm>
          <a:prstGeom prst="straightConnector1">
            <a:avLst/>
          </a:prstGeom>
          <a:noFill/>
          <a:ln w="6350" algn="ctr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383838"/>
                  </a:outerShdw>
                </a:effectLst>
              </a14:hiddenEffects>
            </a:ext>
          </a:extLst>
        </p:spPr>
      </p:cxnSp>
      <p:sp>
        <p:nvSpPr>
          <p:cNvPr id="21" name="Text Box 84"/>
          <p:cNvSpPr txBox="1">
            <a:spLocks noChangeArrowheads="1"/>
          </p:cNvSpPr>
          <p:nvPr/>
        </p:nvSpPr>
        <p:spPr bwMode="auto">
          <a:xfrm>
            <a:off x="80168" y="1924497"/>
            <a:ext cx="8983662" cy="136048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39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C0C0C0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383838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2653" tIns="32653" rIns="32653" bIns="32653" numCol="1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3800" spc="600" dirty="0" smtClean="0">
                <a:solidFill>
                  <a:srgbClr val="FFFFFF"/>
                </a:solidFill>
                <a:latin typeface="Gill Sans MT" pitchFamily="34" charset="0"/>
                <a:cs typeface="Arial" pitchFamily="34" charset="0"/>
              </a:rPr>
              <a:t>700 kg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altLang="en-US" sz="2300" spc="600" dirty="0">
              <a:solidFill>
                <a:srgbClr val="FFFFFF"/>
              </a:solidFill>
              <a:latin typeface="Gill Sans MT" pitchFamily="34" charset="0"/>
              <a:cs typeface="Arial" pitchFamily="34" charset="0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300" spc="600" dirty="0" smtClean="0">
                <a:solidFill>
                  <a:srgbClr val="FFFFFF"/>
                </a:solidFill>
                <a:latin typeface="Gill Sans MT" pitchFamily="34" charset="0"/>
                <a:cs typeface="Arial" pitchFamily="34" charset="0"/>
              </a:rPr>
              <a:t>Approximately 1500lbs total weight</a:t>
            </a:r>
            <a:endParaRPr lang="en-US" altLang="en-US" spc="6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5618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Text Box 91"/>
          <p:cNvSpPr txBox="1">
            <a:spLocks noChangeArrowheads="1"/>
          </p:cNvSpPr>
          <p:nvPr/>
        </p:nvSpPr>
        <p:spPr bwMode="auto">
          <a:xfrm>
            <a:off x="2699792" y="6237312"/>
            <a:ext cx="6063456" cy="219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0C0C0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383838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383838"/>
                  </a:outerShdw>
                </a:effectLst>
              </a14:hiddenEffects>
            </a:ext>
          </a:extLst>
        </p:spPr>
        <p:txBody>
          <a:bodyPr vert="horz" wrap="square" lIns="32653" tIns="32653" rIns="32653" bIns="32653" numCol="1" anchor="t" anchorCtr="0" compatLnSpc="1">
            <a:prstTxWarp prst="textNoShape">
              <a:avLst/>
            </a:prstTxWarp>
          </a:bodyPr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800" dirty="0">
                <a:solidFill>
                  <a:srgbClr val="FFFFFF"/>
                </a:solidFill>
                <a:latin typeface="Gill Sans MT" pitchFamily="34" charset="0"/>
                <a:cs typeface="Arial" pitchFamily="34" charset="0"/>
              </a:rPr>
              <a:t>University of Waterloo—</a:t>
            </a:r>
            <a:r>
              <a:rPr lang="en-US" altLang="en-US" sz="800" dirty="0" err="1">
                <a:solidFill>
                  <a:srgbClr val="FFFFFF"/>
                </a:solidFill>
                <a:latin typeface="Gill Sans MT" pitchFamily="34" charset="0"/>
                <a:cs typeface="Arial" pitchFamily="34" charset="0"/>
              </a:rPr>
              <a:t>Hyperloop</a:t>
            </a:r>
            <a:r>
              <a:rPr lang="en-US" altLang="en-US" sz="800" dirty="0">
                <a:solidFill>
                  <a:srgbClr val="FFFFFF"/>
                </a:solidFill>
                <a:latin typeface="Gill Sans MT" pitchFamily="34" charset="0"/>
                <a:cs typeface="Arial" pitchFamily="34" charset="0"/>
              </a:rPr>
              <a:t> Final Design Package  |  </a:t>
            </a:r>
            <a:fld id="{27534BE9-A416-4346-B4FD-8FA6C094B8FB}" type="slidenum">
              <a:rPr lang="en-US" altLang="en-US" sz="800">
                <a:solidFill>
                  <a:srgbClr val="FFFFFF"/>
                </a:solidFill>
                <a:latin typeface="Gill Sans MT" pitchFamily="34" charset="0"/>
                <a:cs typeface="Arial" pitchFamily="34" charset="0"/>
              </a:rPr>
              <a:pPr algn="r" fontAlgn="base">
                <a:spcBef>
                  <a:spcPct val="0"/>
                </a:spcBef>
                <a:spcAft>
                  <a:spcPct val="0"/>
                </a:spcAft>
              </a:pPr>
              <a:t>8</a:t>
            </a:fld>
            <a:endParaRPr lang="en-US" altLang="en-US" sz="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55" name="Rectangle 92"/>
          <p:cNvSpPr>
            <a:spLocks noChangeArrowheads="1"/>
          </p:cNvSpPr>
          <p:nvPr/>
        </p:nvSpPr>
        <p:spPr bwMode="auto">
          <a:xfrm>
            <a:off x="107504" y="116632"/>
            <a:ext cx="8928991" cy="6624735"/>
          </a:xfrm>
          <a:prstGeom prst="rect">
            <a:avLst/>
          </a:prstGeom>
          <a:noFill/>
          <a:ln w="304800" algn="ctr">
            <a:solidFill>
              <a:srgbClr val="FFFF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0C0C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383838"/>
                  </a:outerShdw>
                </a:effectLst>
              </a14:hiddenEffects>
            </a:ext>
          </a:extLst>
        </p:spPr>
        <p:txBody>
          <a:bodyPr vert="horz" wrap="square" lIns="32653" tIns="32653" rIns="32653" bIns="32653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1056" name="Rectangle 93"/>
          <p:cNvSpPr>
            <a:spLocks noChangeArrowheads="1"/>
          </p:cNvSpPr>
          <p:nvPr/>
        </p:nvSpPr>
        <p:spPr bwMode="auto">
          <a:xfrm>
            <a:off x="323529" y="332656"/>
            <a:ext cx="8496944" cy="6192688"/>
          </a:xfrm>
          <a:prstGeom prst="rect">
            <a:avLst/>
          </a:prstGeom>
          <a:noFill/>
          <a:ln w="6350" algn="ctr">
            <a:solidFill>
              <a:srgbClr val="FFFF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0C0C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383838"/>
                  </a:outerShdw>
                </a:effectLst>
              </a14:hiddenEffects>
            </a:ext>
          </a:extLst>
        </p:spPr>
        <p:txBody>
          <a:bodyPr vert="horz" wrap="square" lIns="32653" tIns="32653" rIns="32653" bIns="32653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cxnSp>
        <p:nvCxnSpPr>
          <p:cNvPr id="112" name="AutoShape 95"/>
          <p:cNvCxnSpPr>
            <a:cxnSpLocks noChangeShapeType="1"/>
          </p:cNvCxnSpPr>
          <p:nvPr/>
        </p:nvCxnSpPr>
        <p:spPr bwMode="auto">
          <a:xfrm>
            <a:off x="323529" y="6177876"/>
            <a:ext cx="8496944" cy="0"/>
          </a:xfrm>
          <a:prstGeom prst="straightConnector1">
            <a:avLst/>
          </a:prstGeom>
          <a:noFill/>
          <a:ln w="6350" algn="ctr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383838"/>
                  </a:outerShdw>
                </a:effectLst>
              </a14:hiddenEffects>
            </a:ext>
          </a:extLst>
        </p:spPr>
      </p:cxnSp>
      <p:sp>
        <p:nvSpPr>
          <p:cNvPr id="21" name="Text Box 84"/>
          <p:cNvSpPr txBox="1">
            <a:spLocks noChangeArrowheads="1"/>
          </p:cNvSpPr>
          <p:nvPr/>
        </p:nvSpPr>
        <p:spPr bwMode="auto">
          <a:xfrm>
            <a:off x="80168" y="1924497"/>
            <a:ext cx="8983662" cy="136048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39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C0C0C0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383838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2653" tIns="32653" rIns="32653" bIns="32653" numCol="1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3800" spc="600" dirty="0" smtClean="0">
                <a:solidFill>
                  <a:srgbClr val="FFFFFF"/>
                </a:solidFill>
                <a:latin typeface="Gill Sans MT" pitchFamily="34" charset="0"/>
                <a:cs typeface="Arial" pitchFamily="34" charset="0"/>
              </a:rPr>
              <a:t>1.5 kW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altLang="en-US" sz="2300" spc="600" dirty="0">
              <a:solidFill>
                <a:srgbClr val="FFFFFF"/>
              </a:solidFill>
              <a:latin typeface="Gill Sans MT" pitchFamily="34" charset="0"/>
              <a:cs typeface="Arial" pitchFamily="34" charset="0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300" spc="600" dirty="0" smtClean="0">
                <a:solidFill>
                  <a:srgbClr val="FFFFFF"/>
                </a:solidFill>
                <a:latin typeface="Gill Sans MT" pitchFamily="34" charset="0"/>
                <a:cs typeface="Arial" pitchFamily="34" charset="0"/>
              </a:rPr>
              <a:t>Required power, mainly for controllers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300" spc="600" dirty="0" smtClean="0">
                <a:solidFill>
                  <a:srgbClr val="FFFFFF"/>
                </a:solidFill>
                <a:latin typeface="Gill Sans MT" pitchFamily="34" charset="0"/>
                <a:cs typeface="Arial" pitchFamily="34" charset="0"/>
              </a:rPr>
              <a:t>~2 </a:t>
            </a:r>
            <a:r>
              <a:rPr lang="en-US" altLang="en-US" sz="2300" spc="600" dirty="0" err="1" smtClean="0">
                <a:solidFill>
                  <a:srgbClr val="FFFFFF"/>
                </a:solidFill>
                <a:latin typeface="Gill Sans MT" pitchFamily="34" charset="0"/>
                <a:cs typeface="Arial" pitchFamily="34" charset="0"/>
              </a:rPr>
              <a:t>hp</a:t>
            </a:r>
            <a:endParaRPr lang="en-US" altLang="en-US" spc="6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0957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Text Box 91"/>
          <p:cNvSpPr txBox="1">
            <a:spLocks noChangeArrowheads="1"/>
          </p:cNvSpPr>
          <p:nvPr/>
        </p:nvSpPr>
        <p:spPr bwMode="auto">
          <a:xfrm>
            <a:off x="2699792" y="6237312"/>
            <a:ext cx="6063456" cy="219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0C0C0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383838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383838"/>
                  </a:outerShdw>
                </a:effectLst>
              </a14:hiddenEffects>
            </a:ext>
          </a:extLst>
        </p:spPr>
        <p:txBody>
          <a:bodyPr vert="horz" wrap="square" lIns="32653" tIns="32653" rIns="32653" bIns="32653" numCol="1" anchor="t" anchorCtr="0" compatLnSpc="1">
            <a:prstTxWarp prst="textNoShape">
              <a:avLst/>
            </a:prstTxWarp>
          </a:bodyPr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800" dirty="0">
                <a:solidFill>
                  <a:srgbClr val="FFFFFF"/>
                </a:solidFill>
                <a:latin typeface="Gill Sans MT" pitchFamily="34" charset="0"/>
                <a:cs typeface="Arial" pitchFamily="34" charset="0"/>
              </a:rPr>
              <a:t>University of Waterloo—</a:t>
            </a:r>
            <a:r>
              <a:rPr lang="en-US" altLang="en-US" sz="800" dirty="0" err="1">
                <a:solidFill>
                  <a:srgbClr val="FFFFFF"/>
                </a:solidFill>
                <a:latin typeface="Gill Sans MT" pitchFamily="34" charset="0"/>
                <a:cs typeface="Arial" pitchFamily="34" charset="0"/>
              </a:rPr>
              <a:t>Hyperloop</a:t>
            </a:r>
            <a:r>
              <a:rPr lang="en-US" altLang="en-US" sz="800" dirty="0">
                <a:solidFill>
                  <a:srgbClr val="FFFFFF"/>
                </a:solidFill>
                <a:latin typeface="Gill Sans MT" pitchFamily="34" charset="0"/>
                <a:cs typeface="Arial" pitchFamily="34" charset="0"/>
              </a:rPr>
              <a:t> Final Design Package  |  </a:t>
            </a:r>
            <a:fld id="{27534BE9-A416-4346-B4FD-8FA6C094B8FB}" type="slidenum">
              <a:rPr lang="en-US" altLang="en-US" sz="800">
                <a:solidFill>
                  <a:srgbClr val="FFFFFF"/>
                </a:solidFill>
                <a:latin typeface="Gill Sans MT" pitchFamily="34" charset="0"/>
                <a:cs typeface="Arial" pitchFamily="34" charset="0"/>
              </a:rPr>
              <a:pPr algn="r" fontAlgn="base">
                <a:spcBef>
                  <a:spcPct val="0"/>
                </a:spcBef>
                <a:spcAft>
                  <a:spcPct val="0"/>
                </a:spcAft>
              </a:pPr>
              <a:t>9</a:t>
            </a:fld>
            <a:endParaRPr lang="en-US" altLang="en-US" sz="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55" name="Rectangle 92"/>
          <p:cNvSpPr>
            <a:spLocks noChangeArrowheads="1"/>
          </p:cNvSpPr>
          <p:nvPr/>
        </p:nvSpPr>
        <p:spPr bwMode="auto">
          <a:xfrm>
            <a:off x="107504" y="116632"/>
            <a:ext cx="8928991" cy="6624735"/>
          </a:xfrm>
          <a:prstGeom prst="rect">
            <a:avLst/>
          </a:prstGeom>
          <a:noFill/>
          <a:ln w="304800" algn="ctr">
            <a:solidFill>
              <a:srgbClr val="FFFF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0C0C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383838"/>
                  </a:outerShdw>
                </a:effectLst>
              </a14:hiddenEffects>
            </a:ext>
          </a:extLst>
        </p:spPr>
        <p:txBody>
          <a:bodyPr vert="horz" wrap="square" lIns="32653" tIns="32653" rIns="32653" bIns="32653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1056" name="Rectangle 93"/>
          <p:cNvSpPr>
            <a:spLocks noChangeArrowheads="1"/>
          </p:cNvSpPr>
          <p:nvPr/>
        </p:nvSpPr>
        <p:spPr bwMode="auto">
          <a:xfrm>
            <a:off x="323529" y="332656"/>
            <a:ext cx="8496944" cy="6192688"/>
          </a:xfrm>
          <a:prstGeom prst="rect">
            <a:avLst/>
          </a:prstGeom>
          <a:noFill/>
          <a:ln w="6350" algn="ctr">
            <a:solidFill>
              <a:srgbClr val="FFFF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0C0C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383838"/>
                  </a:outerShdw>
                </a:effectLst>
              </a14:hiddenEffects>
            </a:ext>
          </a:extLst>
        </p:spPr>
        <p:txBody>
          <a:bodyPr vert="horz" wrap="square" lIns="32653" tIns="32653" rIns="32653" bIns="32653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cxnSp>
        <p:nvCxnSpPr>
          <p:cNvPr id="112" name="AutoShape 95"/>
          <p:cNvCxnSpPr>
            <a:cxnSpLocks noChangeShapeType="1"/>
          </p:cNvCxnSpPr>
          <p:nvPr/>
        </p:nvCxnSpPr>
        <p:spPr bwMode="auto">
          <a:xfrm>
            <a:off x="323529" y="6177876"/>
            <a:ext cx="8496944" cy="0"/>
          </a:xfrm>
          <a:prstGeom prst="straightConnector1">
            <a:avLst/>
          </a:prstGeom>
          <a:noFill/>
          <a:ln w="6350" algn="ctr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383838"/>
                  </a:outerShdw>
                </a:effectLst>
              </a14:hiddenEffects>
            </a:ext>
          </a:extLst>
        </p:spPr>
      </p:cxnSp>
      <p:sp>
        <p:nvSpPr>
          <p:cNvPr id="21" name="Text Box 84"/>
          <p:cNvSpPr txBox="1">
            <a:spLocks noChangeArrowheads="1"/>
          </p:cNvSpPr>
          <p:nvPr/>
        </p:nvSpPr>
        <p:spPr bwMode="auto">
          <a:xfrm>
            <a:off x="80168" y="1924497"/>
            <a:ext cx="8983662" cy="136048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39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C0C0C0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383838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2653" tIns="32653" rIns="32653" bIns="32653" numCol="1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3800" spc="600" dirty="0" smtClean="0">
                <a:solidFill>
                  <a:srgbClr val="FFFFFF"/>
                </a:solidFill>
                <a:latin typeface="Gill Sans MT" pitchFamily="34" charset="0"/>
                <a:cs typeface="Arial" pitchFamily="34" charset="0"/>
              </a:rPr>
              <a:t>335 km/</a:t>
            </a:r>
            <a:r>
              <a:rPr lang="en-US" altLang="en-US" sz="13800" spc="600" dirty="0" err="1" smtClean="0">
                <a:solidFill>
                  <a:srgbClr val="FFFFFF"/>
                </a:solidFill>
                <a:latin typeface="Gill Sans MT" pitchFamily="34" charset="0"/>
                <a:cs typeface="Arial" pitchFamily="34" charset="0"/>
              </a:rPr>
              <a:t>hr</a:t>
            </a:r>
            <a:endParaRPr lang="en-US" altLang="en-US" sz="13800" spc="600" dirty="0" smtClean="0">
              <a:solidFill>
                <a:srgbClr val="FFFFFF"/>
              </a:solidFill>
              <a:latin typeface="Gill Sans MT" pitchFamily="34" charset="0"/>
              <a:cs typeface="Arial" pitchFamily="34" charset="0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altLang="en-US" sz="2300" spc="600" dirty="0">
              <a:solidFill>
                <a:srgbClr val="FFFFFF"/>
              </a:solidFill>
              <a:latin typeface="Gill Sans MT" pitchFamily="34" charset="0"/>
              <a:cs typeface="Arial" pitchFamily="34" charset="0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300" spc="600" dirty="0" smtClean="0">
                <a:solidFill>
                  <a:srgbClr val="FFFFFF"/>
                </a:solidFill>
                <a:latin typeface="Gill Sans MT" pitchFamily="34" charset="0"/>
                <a:cs typeface="Arial" pitchFamily="34" charset="0"/>
              </a:rPr>
              <a:t>Top Speed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300" spc="600" dirty="0" smtClean="0">
                <a:solidFill>
                  <a:srgbClr val="FFFFFF"/>
                </a:solidFill>
                <a:latin typeface="Gill Sans MT" pitchFamily="34" charset="0"/>
                <a:cs typeface="Arial" pitchFamily="34" charset="0"/>
              </a:rPr>
              <a:t>equivalent to 208mph (93m/s)</a:t>
            </a:r>
            <a:endParaRPr lang="en-US" altLang="en-US" spc="6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6902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Solstice">
      <a:maj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HY엽서L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150</TotalTime>
  <Words>1067</Words>
  <Application>Microsoft Office PowerPoint</Application>
  <PresentationFormat>On-screen Show (4:3)</PresentationFormat>
  <Paragraphs>349</Paragraphs>
  <Slides>40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1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Waterloo Architecture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 Luna, Montgomery Redford</dc:creator>
  <cp:lastModifiedBy>Scott</cp:lastModifiedBy>
  <cp:revision>21</cp:revision>
  <dcterms:created xsi:type="dcterms:W3CDTF">2016-01-24T23:31:17Z</dcterms:created>
  <dcterms:modified xsi:type="dcterms:W3CDTF">2016-01-27T05:22:42Z</dcterms:modified>
</cp:coreProperties>
</file>